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heme/themeOverride2.xml" ContentType="application/vnd.openxmlformats-officedocument.themeOverride+xml"/>
  <Override PartName="/ppt/tags/tag3.xml" ContentType="application/vnd.openxmlformats-officedocument.presentationml.tags+xml"/>
  <Override PartName="/ppt/theme/themeOverride3.xml" ContentType="application/vnd.openxmlformats-officedocument.themeOverride+xml"/>
  <Override PartName="/ppt/tags/tag4.xml" ContentType="application/vnd.openxmlformats-officedocument.presentationml.tags+xml"/>
  <Override PartName="/ppt/theme/themeOverride4.xml" ContentType="application/vnd.openxmlformats-officedocument.themeOverr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Override5.xml" ContentType="application/vnd.openxmlformats-officedocument.themeOverride+xml"/>
  <Override PartName="/ppt/tags/tag7.xml" ContentType="application/vnd.openxmlformats-officedocument.presentationml.tags+xml"/>
  <Override PartName="/ppt/theme/themeOverride6.xml" ContentType="application/vnd.openxmlformats-officedocument.themeOverride+xml"/>
  <Override PartName="/ppt/tags/tag8.xml" ContentType="application/vnd.openxmlformats-officedocument.presentationml.tags+xml"/>
  <Override PartName="/ppt/theme/themeOverride7.xml" ContentType="application/vnd.openxmlformats-officedocument.themeOverride+xml"/>
  <Override PartName="/ppt/tags/tag9.xml" ContentType="application/vnd.openxmlformats-officedocument.presentationml.tags+xml"/>
  <Override PartName="/ppt/theme/themeOverride8.xml" ContentType="application/vnd.openxmlformats-officedocument.themeOverride+xml"/>
  <Override PartName="/ppt/tags/tag10.xml" ContentType="application/vnd.openxmlformats-officedocument.presentationml.tags+xml"/>
  <Override PartName="/ppt/theme/themeOverride9.xml" ContentType="application/vnd.openxmlformats-officedocument.themeOverride+xml"/>
  <Override PartName="/ppt/tags/tag11.xml" ContentType="application/vnd.openxmlformats-officedocument.presentationml.tags+xml"/>
  <Override PartName="/ppt/theme/themeOverride10.xml" ContentType="application/vnd.openxmlformats-officedocument.themeOverride+xml"/>
  <Override PartName="/ppt/tags/tag12.xml" ContentType="application/vnd.openxmlformats-officedocument.presentationml.tags+xml"/>
  <Override PartName="/ppt/theme/themeOverride11.xml" ContentType="application/vnd.openxmlformats-officedocument.themeOverride+xml"/>
  <Override PartName="/ppt/tags/tag13.xml" ContentType="application/vnd.openxmlformats-officedocument.presentationml.tags+xml"/>
  <Override PartName="/ppt/theme/themeOverride12.xml" ContentType="application/vnd.openxmlformats-officedocument.themeOverride+xml"/>
  <Override PartName="/ppt/tags/tag14.xml" ContentType="application/vnd.openxmlformats-officedocument.presentationml.tags+xml"/>
  <Override PartName="/ppt/theme/themeOverride13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Override14.xml" ContentType="application/vnd.openxmlformats-officedocument.themeOverride+xml"/>
  <Override PartName="/ppt/tags/tag17.xml" ContentType="application/vnd.openxmlformats-officedocument.presentationml.tags+xml"/>
  <Override PartName="/ppt/theme/themeOverride15.xml" ContentType="application/vnd.openxmlformats-officedocument.themeOverride+xml"/>
  <Override PartName="/ppt/tags/tag18.xml" ContentType="application/vnd.openxmlformats-officedocument.presentationml.tags+xml"/>
  <Override PartName="/ppt/theme/themeOverride16.xml" ContentType="application/vnd.openxmlformats-officedocument.themeOverride+xml"/>
  <Override PartName="/ppt/tags/tag19.xml" ContentType="application/vnd.openxmlformats-officedocument.presentationml.tags+xml"/>
  <Override PartName="/ppt/theme/themeOverride17.xml" ContentType="application/vnd.openxmlformats-officedocument.themeOverride+xml"/>
  <Override PartName="/ppt/tags/tag20.xml" ContentType="application/vnd.openxmlformats-officedocument.presentationml.tags+xml"/>
  <Override PartName="/ppt/theme/themeOverride18.xml" ContentType="application/vnd.openxmlformats-officedocument.themeOverride+xml"/>
  <Override PartName="/ppt/tags/tag2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1" r:id="rId2"/>
    <p:sldId id="294" r:id="rId3"/>
    <p:sldId id="292" r:id="rId4"/>
    <p:sldId id="335" r:id="rId5"/>
    <p:sldId id="310" r:id="rId6"/>
    <p:sldId id="309" r:id="rId7"/>
    <p:sldId id="311" r:id="rId8"/>
    <p:sldId id="324" r:id="rId9"/>
    <p:sldId id="323" r:id="rId10"/>
    <p:sldId id="325" r:id="rId11"/>
    <p:sldId id="326" r:id="rId12"/>
    <p:sldId id="327" r:id="rId13"/>
    <p:sldId id="296" r:id="rId14"/>
    <p:sldId id="334" r:id="rId15"/>
    <p:sldId id="322" r:id="rId16"/>
    <p:sldId id="330" r:id="rId17"/>
    <p:sldId id="331" r:id="rId18"/>
    <p:sldId id="329" r:id="rId19"/>
    <p:sldId id="333" r:id="rId20"/>
    <p:sldId id="313" r:id="rId21"/>
    <p:sldId id="318" r:id="rId22"/>
    <p:sldId id="316" r:id="rId23"/>
    <p:sldId id="293" r:id="rId24"/>
    <p:sldId id="304" r:id="rId25"/>
    <p:sldId id="303" r:id="rId26"/>
    <p:sldId id="295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4472C4"/>
    <a:srgbClr val="0A1E74"/>
    <a:srgbClr val="003399"/>
    <a:srgbClr val="0070C0"/>
    <a:srgbClr val="F56F24"/>
    <a:srgbClr val="E29408"/>
    <a:srgbClr val="160D2D"/>
    <a:srgbClr val="FFD009"/>
    <a:srgbClr val="F9B1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51" autoAdjust="0"/>
    <p:restoredTop sz="94717" autoAdjust="0"/>
  </p:normalViewPr>
  <p:slideViewPr>
    <p:cSldViewPr snapToGrid="0">
      <p:cViewPr>
        <p:scale>
          <a:sx n="80" d="100"/>
          <a:sy n="80" d="100"/>
        </p:scale>
        <p:origin x="-318" y="-4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BBE6FB-4983-42F5-B216-1A2ADEE7DF7A}" type="datetimeFigureOut">
              <a:rPr lang="zh-CN" altLang="en-US" smtClean="0"/>
              <a:t>2021/10/21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735503-9D21-443F-BC18-5459550EB7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461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íṥ1îḑe">
            <a:extLst>
              <a:ext uri="{FF2B5EF4-FFF2-40B4-BE49-F238E27FC236}">
                <a16:creationId xmlns:a16="http://schemas.microsoft.com/office/drawing/2014/main" xmlns="" id="{0C129791-1F53-4BD6-96F2-0E0D68DFF8B4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6504" y="1616968"/>
            <a:ext cx="10062396" cy="2063007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 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CA8FF249-69FA-478C-853F-D62CA2935D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804" y="4143375"/>
            <a:ext cx="2581190" cy="52530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effectLst>
            <a:outerShdw blurRad="254000" dist="127000" dir="5400000" algn="ctr" rotWithShape="0">
              <a:prstClr val="black">
                <a:alpha val="10000"/>
              </a:prstClr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xmlns="" id="{8BAACAFB-E078-41E5-BE32-2CCD597E1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67649" y="6109861"/>
            <a:ext cx="3651251" cy="180659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 marL="0" indent="0" algn="r">
              <a:lnSpc>
                <a:spcPct val="100000"/>
              </a:lnSpc>
              <a:buNone/>
              <a:defRPr lang="zh-CN" altLang="en-US" sz="1000" b="0" dirty="0" smtClean="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573" lvl="0" indent="-228573" algn="r">
              <a:spcBef>
                <a:spcPct val="0"/>
              </a:spcBef>
            </a:pPr>
            <a:r>
              <a:rPr lang="en-US" altLang="zh-CN" dirty="0"/>
              <a:t>Speaker name and title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xmlns="" id="{B593D43E-1697-4C76-BF37-C96E16B13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109861"/>
            <a:ext cx="3651251" cy="180659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1000" b="0" dirty="0" smtClean="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www.islide.cc</a:t>
            </a:r>
          </a:p>
        </p:txBody>
      </p:sp>
    </p:spTree>
    <p:extLst>
      <p:ext uri="{BB962C8B-B14F-4D97-AF65-F5344CB8AC3E}">
        <p14:creationId xmlns:p14="http://schemas.microsoft.com/office/powerpoint/2010/main" val="2843009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ṩḻïḓé">
            <a:extLst>
              <a:ext uri="{FF2B5EF4-FFF2-40B4-BE49-F238E27FC236}">
                <a16:creationId xmlns:a16="http://schemas.microsoft.com/office/drawing/2014/main" xmlns="" id="{9C52F56B-7C48-4ACF-90AE-410F172E418D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blipFill dpi="0" rotWithShape="1">
            <a:blip r:embed="rId2"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63085" y="3607467"/>
            <a:ext cx="3002294" cy="74139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effectLst>
            <a:outerShdw blurRad="254000" dist="127000" dir="5400000" algn="ctr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 anchor="ctr" anchorCtr="0">
            <a:noAutofit/>
          </a:bodyPr>
          <a:lstStyle>
            <a:lvl1pPr algn="ctr">
              <a:defRPr lang="zh-CN" altLang="en-US" sz="20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1867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ïṥlíḑè">
            <a:extLst>
              <a:ext uri="{FF2B5EF4-FFF2-40B4-BE49-F238E27FC236}">
                <a16:creationId xmlns:a16="http://schemas.microsoft.com/office/drawing/2014/main" xmlns="" id="{0DD9D07A-D824-4FAB-98ED-6213BF6C2CAE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blipFill dpi="0" rotWithShape="1">
            <a:blip r:embed="rId2" cstate="print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xmlns="" id="{F27A5331-58C4-4210-9B29-7D209EC69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1732" y="6235706"/>
            <a:ext cx="1388536" cy="206381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xmlns="" id="{CAC1F83E-F48A-4A82-AEA9-9C5660FBD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4" y="6235706"/>
            <a:ext cx="4140201" cy="206381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xmlns="" id="{1D47482C-BA78-45A4-AAF3-F9A7E84F9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1305" y="6235706"/>
            <a:ext cx="2547595" cy="206381"/>
          </a:xfrm>
          <a:prstGeom prst="rect">
            <a:avLst/>
          </a:prstGeom>
        </p:spPr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3B13014C-C7CE-46B1-8083-F63924089F6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401" y="0"/>
            <a:ext cx="10858499" cy="1291771"/>
          </a:xfrm>
        </p:spPr>
        <p:txBody>
          <a:bodyPr anchor="b" anchorCtr="0">
            <a:normAutofit/>
          </a:bodyPr>
          <a:lstStyle>
            <a:lvl1pPr marL="0" indent="0">
              <a:buNone/>
              <a:defRPr sz="36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5112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2174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şḷíḓè">
            <a:extLst>
              <a:ext uri="{FF2B5EF4-FFF2-40B4-BE49-F238E27FC236}">
                <a16:creationId xmlns:a16="http://schemas.microsoft.com/office/drawing/2014/main" xmlns="" id="{29E310CA-790E-4FC0-959E-0A5436CBAB52}"/>
              </a:ext>
            </a:extLst>
          </p:cNvPr>
          <p:cNvSpPr>
            <a:spLocks noChangeAspect="1"/>
          </p:cNvSpPr>
          <p:nvPr userDrawn="1"/>
        </p:nvSpPr>
        <p:spPr>
          <a:xfrm>
            <a:off x="0" y="-3"/>
            <a:ext cx="12192000" cy="6858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>
            <a:extLst>
              <a:ext uri="{FF2B5EF4-FFF2-40B4-BE49-F238E27FC236}">
                <a16:creationId xmlns:a16="http://schemas.microsoft.com/office/drawing/2014/main" xmlns="" id="{61AD4A32-20C8-4726-AD16-1BDF77BC7D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67649" y="6109861"/>
            <a:ext cx="3651251" cy="180659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 marL="0" indent="0" algn="r">
              <a:lnSpc>
                <a:spcPct val="100000"/>
              </a:lnSpc>
              <a:buNone/>
              <a:defRPr lang="zh-CN" altLang="en-US" sz="1000" b="0" dirty="0" smtClean="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573" lvl="0" indent="-228573" algn="r">
              <a:spcBef>
                <a:spcPct val="0"/>
              </a:spcBef>
            </a:pPr>
            <a:r>
              <a:rPr lang="en-US" altLang="zh-CN" dirty="0"/>
              <a:t>Speaker name and title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xmlns="" id="{D54D7F7E-B8E7-4142-A7D0-29EB98EAFC2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3100" y="6109861"/>
            <a:ext cx="3651251" cy="180659"/>
          </a:xfrm>
        </p:spPr>
        <p:txBody>
          <a:bodyPr vert="horz" wrap="none" lIns="91440" tIns="45720" rIns="91440" bIns="45720" rtlCol="0" anchor="ctr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1000" b="0" dirty="0" smtClean="0">
                <a:ln>
                  <a:noFill/>
                </a:ln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www.islide.cc</a:t>
            </a:r>
          </a:p>
        </p:txBody>
      </p:sp>
      <p:sp>
        <p:nvSpPr>
          <p:cNvPr id="11" name="标题 10">
            <a:extLst>
              <a:ext uri="{FF2B5EF4-FFF2-40B4-BE49-F238E27FC236}">
                <a16:creationId xmlns:a16="http://schemas.microsoft.com/office/drawing/2014/main" xmlns="" id="{01686588-C7AE-4EC2-8FC0-D269EDAB96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403" y="2235198"/>
            <a:ext cx="5841997" cy="238760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06370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 smtClean="0"/>
              <a:t>请在插入菜单</a:t>
            </a:r>
            <a:r>
              <a:rPr lang="en-US" altLang="zh-CN" smtClean="0"/>
              <a:t>—</a:t>
            </a:r>
            <a:r>
              <a:rPr lang="zh-CN" altLang="en-US" smtClean="0"/>
              <a:t>页眉和页脚中修改此文本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5600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3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3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xmlns="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6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xmlns="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4" y="6235706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/>
              <a:t>请在插入菜单</a:t>
            </a:r>
            <a:r>
              <a:rPr lang="en-US" altLang="zh-CN"/>
              <a:t>—</a:t>
            </a:r>
            <a:r>
              <a:rPr lang="zh-CN" altLang="en-US"/>
              <a:t>页眉和页脚中修改此文本</a:t>
            </a:r>
            <a:endParaRPr lang="zh-CN" altLang="en-US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xmlns="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6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059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4" r:id="rId3"/>
    <p:sldLayoutId id="2147483655" r:id="rId4"/>
    <p:sldLayoutId id="2147483656" r:id="rId5"/>
    <p:sldLayoutId id="2147483657" r:id="rId6"/>
  </p:sldLayoutIdLst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3.xml"/><Relationship Id="rId5" Type="http://schemas.openxmlformats.org/officeDocument/2006/relationships/hyperlink" Target="http://www.eudipia.com/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3.pn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5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hyperlink" Target="http://www.eudipia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tags" Target="../tags/tag9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5" Type="http://schemas.microsoft.com/office/2007/relationships/hdphoto" Target="../media/hdphoto1.wdp"/><Relationship Id="rId10" Type="http://schemas.openxmlformats.org/officeDocument/2006/relationships/image" Target="../media/image23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Relationship Id="rId1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tags" Target="../tags/tag10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microsoft.com/office/2007/relationships/hdphoto" Target="../media/hdphoto1.wdp"/><Relationship Id="rId10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3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33.jpg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3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g"/><Relationship Id="rId4" Type="http://schemas.openxmlformats.org/officeDocument/2006/relationships/image" Target="../media/image3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41.jpeg"/><Relationship Id="rId4" Type="http://schemas.openxmlformats.org/officeDocument/2006/relationships/image" Target="../media/image40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Relationship Id="rId6" Type="http://schemas.openxmlformats.org/officeDocument/2006/relationships/image" Target="../media/image41.jpe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1.jpg"/><Relationship Id="rId2" Type="http://schemas.openxmlformats.org/officeDocument/2006/relationships/tags" Target="../tags/tag19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1.xml"/><Relationship Id="rId1" Type="http://schemas.openxmlformats.org/officeDocument/2006/relationships/themeOverride" Target="../theme/themeOverr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š1ï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>
                <a:solidFill>
                  <a:srgbClr val="0A1E74"/>
                </a:solidFill>
                <a:latin typeface="Arial" panose="020B0604020202020204" pitchFamily="34" charset="0"/>
              </a:rPr>
              <a:t>01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grpSp>
        <p:nvGrpSpPr>
          <p:cNvPr id="9" name="ïSḷîḍe">
            <a:extLst>
              <a:ext uri="{FF2B5EF4-FFF2-40B4-BE49-F238E27FC236}">
                <a16:creationId xmlns:a16="http://schemas.microsoft.com/office/drawing/2014/main" xmlns="" id="{B75A62FE-C3F2-4474-8AE8-6B6DB7B5EBB4}"/>
              </a:ext>
            </a:extLst>
          </p:cNvPr>
          <p:cNvGrpSpPr/>
          <p:nvPr/>
        </p:nvGrpSpPr>
        <p:grpSpPr>
          <a:xfrm>
            <a:off x="765343" y="5895974"/>
            <a:ext cx="316280" cy="109111"/>
            <a:chOff x="765343" y="5895974"/>
            <a:chExt cx="316280" cy="109111"/>
          </a:xfrm>
        </p:grpSpPr>
        <p:sp>
          <p:nvSpPr>
            <p:cNvPr id="10" name="iṡḷíḍê">
              <a:extLst>
                <a:ext uri="{FF2B5EF4-FFF2-40B4-BE49-F238E27FC236}">
                  <a16:creationId xmlns:a16="http://schemas.microsoft.com/office/drawing/2014/main" xmlns="" id="{531277FC-E21C-48DC-A893-8BC09D48F300}"/>
                </a:ext>
              </a:extLst>
            </p:cNvPr>
            <p:cNvSpPr/>
            <p:nvPr/>
          </p:nvSpPr>
          <p:spPr>
            <a:xfrm>
              <a:off x="765343" y="5895974"/>
              <a:ext cx="109111" cy="109111"/>
            </a:xfrm>
            <a:prstGeom prst="ellipse">
              <a:avLst/>
            </a:prstGeom>
            <a:solidFill>
              <a:srgbClr val="7FA1C5"/>
            </a:solidFill>
            <a:ln>
              <a:noFill/>
            </a:ln>
            <a:effectLst>
              <a:outerShdw blurRad="254000" dist="127000" dir="5400000" algn="ctr" rotWithShape="0">
                <a:srgbClr val="231191">
                  <a:alpha val="10000"/>
                </a:srgbClr>
              </a:outerShdw>
            </a:effectLst>
          </p:spPr>
          <p:txBody>
            <a:bodyPr vert="horz" lIns="91440" tIns="45720" rIns="91440" bIns="45720" rtlCol="0" anchor="ctr" anchorCtr="0">
              <a:normAutofit fontScale="25000" lnSpcReduction="20000"/>
            </a:bodyPr>
            <a:lstStyle/>
            <a:p>
              <a:pPr algn="ctr">
                <a:spcBef>
                  <a:spcPts val="1000"/>
                </a:spcBef>
              </a:pPr>
              <a:endParaRPr lang="zh-CN" altLang="en-US" sz="1200">
                <a:gradFill flip="none" rotWithShape="1">
                  <a:gsLst>
                    <a:gs pos="31000">
                      <a:srgbClr val="4C42D2"/>
                    </a:gs>
                    <a:gs pos="100000">
                      <a:srgbClr val="4D74E1"/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</a:endParaRPr>
            </a:p>
          </p:txBody>
        </p:sp>
        <p:sp>
          <p:nvSpPr>
            <p:cNvPr id="11" name="ïSļîḓè">
              <a:extLst>
                <a:ext uri="{FF2B5EF4-FFF2-40B4-BE49-F238E27FC236}">
                  <a16:creationId xmlns:a16="http://schemas.microsoft.com/office/drawing/2014/main" xmlns="" id="{026B4205-9AA7-4288-9B53-47C36E0CD3D8}"/>
                </a:ext>
              </a:extLst>
            </p:cNvPr>
            <p:cNvSpPr/>
            <p:nvPr/>
          </p:nvSpPr>
          <p:spPr>
            <a:xfrm>
              <a:off x="972512" y="5895974"/>
              <a:ext cx="109111" cy="10911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254000" dist="127000" dir="5400000" algn="ctr" rotWithShape="0">
                <a:srgbClr val="231191">
                  <a:alpha val="10000"/>
                </a:srgbClr>
              </a:outerShdw>
            </a:effectLst>
          </p:spPr>
          <p:txBody>
            <a:bodyPr vert="horz" lIns="91440" tIns="45720" rIns="91440" bIns="45720" rtlCol="0" anchor="ctr" anchorCtr="0">
              <a:normAutofit fontScale="25000" lnSpcReduction="20000"/>
            </a:bodyPr>
            <a:lstStyle/>
            <a:p>
              <a:pPr algn="ctr">
                <a:spcBef>
                  <a:spcPts val="1000"/>
                </a:spcBef>
              </a:pPr>
              <a:endParaRPr lang="zh-CN" altLang="en-US" sz="1200">
                <a:gradFill flip="none" rotWithShape="1">
                  <a:gsLst>
                    <a:gs pos="31000">
                      <a:srgbClr val="4C42D2"/>
                    </a:gs>
                    <a:gs pos="100000">
                      <a:srgbClr val="4D74E1"/>
                    </a:gs>
                  </a:gsLst>
                  <a:lin ang="16200000" scaled="1"/>
                  <a:tileRect/>
                </a:gradFill>
                <a:latin typeface="Arial" panose="020B0604020202020204" pitchFamily="34" charset="0"/>
              </a:endParaRPr>
            </a:p>
          </p:txBody>
        </p:sp>
      </p:grpSp>
      <p:sp>
        <p:nvSpPr>
          <p:cNvPr id="20" name="i$ľíḑê">
            <a:extLst>
              <a:ext uri="{FF2B5EF4-FFF2-40B4-BE49-F238E27FC236}">
                <a16:creationId xmlns:a16="http://schemas.microsoft.com/office/drawing/2014/main" xmlns="" id="{888C1FC5-2004-4FDA-952C-131381E9FC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6504" y="1616968"/>
            <a:ext cx="10062396" cy="2063007"/>
          </a:xfrm>
        </p:spPr>
        <p:txBody>
          <a:bodyPr/>
          <a:lstStyle/>
          <a:p>
            <a:r>
              <a:rPr lang="zh-CN" altLang="en-US" dirty="0"/>
              <a:t>忠清北道经济自由区企业介绍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b="0" dirty="0"/>
              <a:t>Medical Enterprise Introduction.</a:t>
            </a:r>
            <a:endParaRPr lang="zh-CN" altLang="en-US" b="0" dirty="0"/>
          </a:p>
        </p:txBody>
      </p:sp>
      <p:sp>
        <p:nvSpPr>
          <p:cNvPr id="26" name="ïśľîḓe">
            <a:extLst>
              <a:ext uri="{FF2B5EF4-FFF2-40B4-BE49-F238E27FC236}">
                <a16:creationId xmlns:a16="http://schemas.microsoft.com/office/drawing/2014/main" xmlns="" id="{79FC1A5A-468B-40B7-99EB-53D11BB92B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0804" y="4143375"/>
            <a:ext cx="2581190" cy="525302"/>
          </a:xfrm>
        </p:spPr>
        <p:txBody>
          <a:bodyPr>
            <a:normAutofit/>
          </a:bodyPr>
          <a:lstStyle/>
          <a:p>
            <a:r>
              <a:rPr lang="zh-CN" altLang="en-US" sz="1600" dirty="0">
                <a:sym typeface="Arial" panose="020B0604020202020204" pitchFamily="34" charset="0"/>
              </a:rPr>
              <a:t>韩国忠清北道上海代表处</a:t>
            </a:r>
            <a:endParaRPr lang="en-US" altLang="zh-CN" sz="1600" dirty="0">
              <a:sym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93271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ṡlíd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îṡlïdè">
            <a:extLst>
              <a:ext uri="{FF2B5EF4-FFF2-40B4-BE49-F238E27FC236}">
                <a16:creationId xmlns:a16="http://schemas.microsoft.com/office/drawing/2014/main" xmlns="" id="{D84B9E2D-407B-4DB8-AB8E-E6691A77882A}"/>
              </a:ext>
            </a:extLst>
          </p:cNvPr>
          <p:cNvSpPr>
            <a:spLocks noChangeAspect="1"/>
          </p:cNvSpPr>
          <p:nvPr/>
        </p:nvSpPr>
        <p:spPr>
          <a:xfrm>
            <a:off x="0" y="-3"/>
            <a:ext cx="12192000" cy="6858003"/>
          </a:xfrm>
          <a:prstGeom prst="rect">
            <a:avLst/>
          </a:prstGeom>
          <a:blipFill dpi="0" rotWithShape="1">
            <a:blip r:embed="rId4" cstate="print">
              <a:alphaModFix amt="2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îṩľïḓe">
            <a:extLst>
              <a:ext uri="{FF2B5EF4-FFF2-40B4-BE49-F238E27FC236}">
                <a16:creationId xmlns:a16="http://schemas.microsoft.com/office/drawing/2014/main" xmlns="" id="{77B29F47-6305-410C-B857-B784F3243724}"/>
              </a:ext>
            </a:extLst>
          </p:cNvPr>
          <p:cNvGrpSpPr/>
          <p:nvPr/>
        </p:nvGrpSpPr>
        <p:grpSpPr>
          <a:xfrm>
            <a:off x="512303" y="862102"/>
            <a:ext cx="11006597" cy="1776371"/>
            <a:chOff x="635006" y="913052"/>
            <a:chExt cx="11006597" cy="1776371"/>
          </a:xfrm>
        </p:grpSpPr>
        <p:sp>
          <p:nvSpPr>
            <p:cNvPr id="22" name="ïṣḷîḋè">
              <a:extLst>
                <a:ext uri="{FF2B5EF4-FFF2-40B4-BE49-F238E27FC236}">
                  <a16:creationId xmlns:a16="http://schemas.microsoft.com/office/drawing/2014/main" xmlns="" id="{09F16702-85A1-43E0-97AE-142FE5C27501}"/>
                </a:ext>
              </a:extLst>
            </p:cNvPr>
            <p:cNvSpPr/>
            <p:nvPr/>
          </p:nvSpPr>
          <p:spPr>
            <a:xfrm>
              <a:off x="635006" y="913052"/>
              <a:ext cx="11006597" cy="1021846"/>
            </a:xfrm>
            <a:prstGeom prst="rect">
              <a:avLst/>
            </a:prstGeom>
          </p:spPr>
          <p:txBody>
            <a:bodyPr wrap="none" anchor="b" anchorCtr="0">
              <a:noAutofit/>
            </a:bodyPr>
            <a:lstStyle/>
            <a:p>
              <a:pPr>
                <a:buSzPct val="25000"/>
              </a:pPr>
              <a:r>
                <a:rPr lang="en-US" altLang="zh-CN" sz="5400" b="1" dirty="0">
                  <a:solidFill>
                    <a:schemeClr val="accent1"/>
                  </a:solidFill>
                </a:rPr>
                <a:t>CONTENTS</a:t>
              </a:r>
            </a:p>
          </p:txBody>
        </p:sp>
        <p:sp>
          <p:nvSpPr>
            <p:cNvPr id="30" name="ïsḷîde">
              <a:extLst>
                <a:ext uri="{FF2B5EF4-FFF2-40B4-BE49-F238E27FC236}">
                  <a16:creationId xmlns:a16="http://schemas.microsoft.com/office/drawing/2014/main" xmlns="" id="{EE8610D9-B0E9-410E-86EA-F1D7CBB2EA24}"/>
                </a:ext>
              </a:extLst>
            </p:cNvPr>
            <p:cNvSpPr txBox="1"/>
            <p:nvPr/>
          </p:nvSpPr>
          <p:spPr>
            <a:xfrm>
              <a:off x="635006" y="1876893"/>
              <a:ext cx="10883894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l">
                <a:lnSpc>
                  <a:spcPct val="130000"/>
                </a:lnSpc>
              </a:pPr>
              <a:r>
                <a:rPr lang="zh-CN" altLang="en-US" sz="3600" b="1" dirty="0">
                  <a:solidFill>
                    <a:schemeClr val="accent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目 录</a:t>
              </a:r>
              <a:endParaRPr lang="en-US" altLang="zh-CN" sz="3600" b="1" dirty="0">
                <a:solidFill>
                  <a:schemeClr val="accent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1851" y="3428995"/>
            <a:ext cx="11030970" cy="1720656"/>
            <a:chOff x="701851" y="3428995"/>
            <a:chExt cx="11030970" cy="1720656"/>
          </a:xfrm>
        </p:grpSpPr>
        <p:grpSp>
          <p:nvGrpSpPr>
            <p:cNvPr id="32" name="îṣlïdè">
              <a:extLst>
                <a:ext uri="{FF2B5EF4-FFF2-40B4-BE49-F238E27FC236}">
                  <a16:creationId xmlns:a16="http://schemas.microsoft.com/office/drawing/2014/main" xmlns="" id="{F10DC56A-C7EF-4653-BE36-DAD22A6910E3}"/>
                </a:ext>
              </a:extLst>
            </p:cNvPr>
            <p:cNvGrpSpPr>
              <a:grpSpLocks/>
            </p:cNvGrpSpPr>
            <p:nvPr/>
          </p:nvGrpSpPr>
          <p:grpSpPr>
            <a:xfrm>
              <a:off x="701851" y="4267198"/>
              <a:ext cx="2105894" cy="823945"/>
              <a:chOff x="1297880" y="2771928"/>
              <a:chExt cx="2994721" cy="956908"/>
            </a:xfrm>
          </p:grpSpPr>
          <p:sp>
            <p:nvSpPr>
              <p:cNvPr id="45" name="ïş1îdê">
                <a:extLst>
                  <a:ext uri="{FF2B5EF4-FFF2-40B4-BE49-F238E27FC236}">
                    <a16:creationId xmlns:a16="http://schemas.microsoft.com/office/drawing/2014/main" xmlns="" id="{40CFA5C0-1264-4FFD-862F-4DE8C6295E94}"/>
                  </a:ext>
                </a:extLst>
              </p:cNvPr>
              <p:cNvSpPr txBox="1"/>
              <p:nvPr/>
            </p:nvSpPr>
            <p:spPr>
              <a:xfrm>
                <a:off x="1856681" y="3170160"/>
                <a:ext cx="2435920" cy="55867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254000" dist="127000" dir="5400000" algn="ctr" rotWithShape="0">
                  <a:prstClr val="black">
                    <a:alpha val="10000"/>
                  </a:prstClr>
                </a:outerShdw>
              </a:effectLst>
            </p:spPr>
            <p:txBody>
              <a:bodyPr vert="horz" lIns="91440" tIns="45720" rIns="91440" bIns="45720" rtlCol="0" anchor="ctr" anchorCtr="0">
                <a:noAutofit/>
              </a:bodyPr>
              <a:lstStyle>
                <a:defPPr>
                  <a:defRPr lang="zh-CN"/>
                </a:defPPr>
                <a:lvl1pPr indent="0" algn="ctr" defTabSz="914332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200" b="1">
                    <a:solidFill>
                      <a:schemeClr val="accent1"/>
                    </a:solidFill>
                  </a:defRPr>
                </a:lvl1pPr>
                <a:lvl2pPr marL="45716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/>
                </a:lvl2pPr>
                <a:lvl3pPr marL="914332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</a:lvl3pPr>
                <a:lvl4pPr marL="1371498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4pPr>
                <a:lvl5pPr marL="182866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5pPr>
                <a:lvl6pPr marL="228583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6pPr>
                <a:lvl7pPr marL="274299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7pPr>
                <a:lvl8pPr marL="320016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8pPr>
                <a:lvl9pPr marL="365732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9pPr>
              </a:lstStyle>
              <a:p>
                <a:r>
                  <a:rPr lang="en-US" altLang="zh-CN" sz="1800" dirty="0">
                    <a:sym typeface="Arial" panose="020B0604020202020204" pitchFamily="34" charset="0"/>
                  </a:rPr>
                  <a:t>EUDIPIA</a:t>
                </a:r>
              </a:p>
            </p:txBody>
          </p:sp>
          <p:sp>
            <p:nvSpPr>
              <p:cNvPr id="46" name="îṧḷídê">
                <a:extLst>
                  <a:ext uri="{FF2B5EF4-FFF2-40B4-BE49-F238E27FC236}">
                    <a16:creationId xmlns:a16="http://schemas.microsoft.com/office/drawing/2014/main" xmlns="" id="{DB871EEF-8175-4420-A32B-FC3028D1CE6C}"/>
                  </a:ext>
                </a:extLst>
              </p:cNvPr>
              <p:cNvSpPr/>
              <p:nvPr/>
            </p:nvSpPr>
            <p:spPr>
              <a:xfrm>
                <a:off x="1297880" y="2771928"/>
                <a:ext cx="843610" cy="636574"/>
              </a:xfrm>
              <a:prstGeom prst="rect">
                <a:avLst/>
              </a:prstGeom>
              <a:noFill/>
              <a:ln w="381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>
                  <a:lnSpc>
                    <a:spcPct val="120000"/>
                  </a:lnSpc>
                </a:pPr>
                <a:r>
                  <a:rPr lang="en-US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01</a:t>
                </a:r>
                <a:endParaRPr lang="zh-CN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ïś1ïḑê">
              <a:extLst>
                <a:ext uri="{FF2B5EF4-FFF2-40B4-BE49-F238E27FC236}">
                  <a16:creationId xmlns:a16="http://schemas.microsoft.com/office/drawing/2014/main" xmlns="" id="{3A25669A-9AC7-4327-B6EE-069B02C0B343}"/>
                </a:ext>
              </a:extLst>
            </p:cNvPr>
            <p:cNvGrpSpPr>
              <a:grpSpLocks/>
            </p:cNvGrpSpPr>
            <p:nvPr/>
          </p:nvGrpSpPr>
          <p:grpSpPr>
            <a:xfrm>
              <a:off x="5187279" y="4267196"/>
              <a:ext cx="2105894" cy="823945"/>
              <a:chOff x="1297880" y="2771930"/>
              <a:chExt cx="2994721" cy="956908"/>
            </a:xfrm>
          </p:grpSpPr>
          <p:sp>
            <p:nvSpPr>
              <p:cNvPr id="43" name="işlidé">
                <a:extLst>
                  <a:ext uri="{FF2B5EF4-FFF2-40B4-BE49-F238E27FC236}">
                    <a16:creationId xmlns:a16="http://schemas.microsoft.com/office/drawing/2014/main" xmlns="" id="{A2C590C1-EA5C-47C9-B5CD-FF634AAAF250}"/>
                  </a:ext>
                </a:extLst>
              </p:cNvPr>
              <p:cNvSpPr txBox="1"/>
              <p:nvPr/>
            </p:nvSpPr>
            <p:spPr>
              <a:xfrm>
                <a:off x="1856681" y="3170162"/>
                <a:ext cx="2435920" cy="55867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254000" dist="127000" dir="5400000" algn="ctr" rotWithShape="0">
                  <a:prstClr val="black">
                    <a:alpha val="10000"/>
                  </a:prstClr>
                </a:outerShdw>
              </a:effectLst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indent="0" algn="ctr" defTabSz="914332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200" b="1">
                    <a:solidFill>
                      <a:schemeClr val="accent1"/>
                    </a:solidFill>
                  </a:defRPr>
                </a:lvl1pPr>
                <a:lvl2pPr marL="45716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/>
                </a:lvl2pPr>
                <a:lvl3pPr marL="914332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</a:lvl3pPr>
                <a:lvl4pPr marL="1371498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4pPr>
                <a:lvl5pPr marL="182866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5pPr>
                <a:lvl6pPr marL="228583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6pPr>
                <a:lvl7pPr marL="274299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7pPr>
                <a:lvl8pPr marL="320016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8pPr>
                <a:lvl9pPr marL="365732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9pPr>
              </a:lstStyle>
              <a:p>
                <a:r>
                  <a:rPr lang="en-US" altLang="zh-CN" sz="1800" dirty="0">
                    <a:sym typeface="Arial" panose="020B0604020202020204" pitchFamily="34" charset="0"/>
                  </a:rPr>
                  <a:t>TEBIOS</a:t>
                </a:r>
              </a:p>
            </p:txBody>
          </p:sp>
          <p:sp>
            <p:nvSpPr>
              <p:cNvPr id="44" name="îŝ1ide">
                <a:extLst>
                  <a:ext uri="{FF2B5EF4-FFF2-40B4-BE49-F238E27FC236}">
                    <a16:creationId xmlns:a16="http://schemas.microsoft.com/office/drawing/2014/main" xmlns="" id="{D74FB1AA-4FAD-43F1-852B-EDEAED643329}"/>
                  </a:ext>
                </a:extLst>
              </p:cNvPr>
              <p:cNvSpPr/>
              <p:nvPr/>
            </p:nvSpPr>
            <p:spPr>
              <a:xfrm>
                <a:off x="1297880" y="2771930"/>
                <a:ext cx="843610" cy="636575"/>
              </a:xfrm>
              <a:prstGeom prst="rect">
                <a:avLst/>
              </a:prstGeom>
              <a:noFill/>
              <a:ln w="381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>
                  <a:lnSpc>
                    <a:spcPct val="120000"/>
                  </a:lnSpc>
                </a:pPr>
                <a:r>
                  <a:rPr lang="en-US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03</a:t>
                </a:r>
                <a:endParaRPr lang="zh-CN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4" name="ïşļíďè">
              <a:extLst>
                <a:ext uri="{FF2B5EF4-FFF2-40B4-BE49-F238E27FC236}">
                  <a16:creationId xmlns:a16="http://schemas.microsoft.com/office/drawing/2014/main" xmlns="" id="{D2E5B4B7-24B6-4F37-A56F-9E389282ED35}"/>
                </a:ext>
              </a:extLst>
            </p:cNvPr>
            <p:cNvGrpSpPr>
              <a:grpSpLocks/>
            </p:cNvGrpSpPr>
            <p:nvPr/>
          </p:nvGrpSpPr>
          <p:grpSpPr>
            <a:xfrm>
              <a:off x="2944565" y="3428999"/>
              <a:ext cx="2105894" cy="823945"/>
              <a:chOff x="1297881" y="2771926"/>
              <a:chExt cx="2994722" cy="956909"/>
            </a:xfrm>
          </p:grpSpPr>
          <p:sp>
            <p:nvSpPr>
              <p:cNvPr id="41" name="ís1ïdè">
                <a:extLst>
                  <a:ext uri="{FF2B5EF4-FFF2-40B4-BE49-F238E27FC236}">
                    <a16:creationId xmlns:a16="http://schemas.microsoft.com/office/drawing/2014/main" xmlns="" id="{7F809883-66A2-47E0-94D9-5702BEDC6F97}"/>
                  </a:ext>
                </a:extLst>
              </p:cNvPr>
              <p:cNvSpPr txBox="1"/>
              <p:nvPr/>
            </p:nvSpPr>
            <p:spPr>
              <a:xfrm>
                <a:off x="1856682" y="3170159"/>
                <a:ext cx="2435921" cy="55867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254000" dist="127000" dir="5400000" algn="ctr" rotWithShape="0">
                  <a:prstClr val="black">
                    <a:alpha val="10000"/>
                  </a:prstClr>
                </a:outerShdw>
              </a:effectLst>
            </p:spPr>
            <p:txBody>
              <a:bodyPr vert="horz" lIns="91440" tIns="45720" rIns="91440" bIns="45720" rtlCol="0" anchor="ctr" anchorCtr="0">
                <a:noAutofit/>
              </a:bodyPr>
              <a:lstStyle>
                <a:defPPr>
                  <a:defRPr lang="zh-CN"/>
                </a:defPPr>
                <a:lvl1pPr indent="0" algn="ctr" defTabSz="914332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200" b="1">
                    <a:solidFill>
                      <a:schemeClr val="accent1"/>
                    </a:solidFill>
                  </a:defRPr>
                </a:lvl1pPr>
                <a:lvl2pPr marL="45716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/>
                </a:lvl2pPr>
                <a:lvl3pPr marL="914332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</a:lvl3pPr>
                <a:lvl4pPr marL="1371498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4pPr>
                <a:lvl5pPr marL="182866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5pPr>
                <a:lvl6pPr marL="228583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6pPr>
                <a:lvl7pPr marL="274299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7pPr>
                <a:lvl8pPr marL="320016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8pPr>
                <a:lvl9pPr marL="365732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9pPr>
              </a:lstStyle>
              <a:p>
                <a:r>
                  <a:rPr lang="en-US" altLang="zh-CN" sz="1800" dirty="0" err="1">
                    <a:sym typeface="Arial" panose="020B0604020202020204" pitchFamily="34" charset="0"/>
                  </a:rPr>
                  <a:t>Noanix</a:t>
                </a:r>
                <a:endParaRPr lang="zh-CN" altLang="en-US" sz="1800" dirty="0">
                  <a:sym typeface="Arial" panose="020B0604020202020204" pitchFamily="34" charset="0"/>
                </a:endParaRPr>
              </a:p>
            </p:txBody>
          </p:sp>
          <p:sp>
            <p:nvSpPr>
              <p:cNvPr id="42" name="íṣlîďe">
                <a:extLst>
                  <a:ext uri="{FF2B5EF4-FFF2-40B4-BE49-F238E27FC236}">
                    <a16:creationId xmlns:a16="http://schemas.microsoft.com/office/drawing/2014/main" xmlns="" id="{78FD6641-F64F-472C-8611-37D35F2D9F3A}"/>
                  </a:ext>
                </a:extLst>
              </p:cNvPr>
              <p:cNvSpPr/>
              <p:nvPr/>
            </p:nvSpPr>
            <p:spPr>
              <a:xfrm>
                <a:off x="1297881" y="2771926"/>
                <a:ext cx="843611" cy="636574"/>
              </a:xfrm>
              <a:prstGeom prst="rect">
                <a:avLst/>
              </a:prstGeom>
              <a:noFill/>
              <a:ln w="381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>
                  <a:lnSpc>
                    <a:spcPct val="120000"/>
                  </a:lnSpc>
                </a:pPr>
                <a:r>
                  <a:rPr lang="en-US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02</a:t>
                </a:r>
                <a:endParaRPr lang="zh-CN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5" name="iṧḻíḓe">
              <a:extLst>
                <a:ext uri="{FF2B5EF4-FFF2-40B4-BE49-F238E27FC236}">
                  <a16:creationId xmlns:a16="http://schemas.microsoft.com/office/drawing/2014/main" xmlns="" id="{79B468BC-19BF-4BEF-A98F-F10A29CA545D}"/>
                </a:ext>
              </a:extLst>
            </p:cNvPr>
            <p:cNvGrpSpPr/>
            <p:nvPr/>
          </p:nvGrpSpPr>
          <p:grpSpPr>
            <a:xfrm>
              <a:off x="7429992" y="3428995"/>
              <a:ext cx="2105894" cy="810960"/>
              <a:chOff x="1297880" y="2771931"/>
              <a:chExt cx="2994721" cy="941826"/>
            </a:xfrm>
          </p:grpSpPr>
          <p:sp>
            <p:nvSpPr>
              <p:cNvPr id="39" name="iṧḻíďè">
                <a:extLst>
                  <a:ext uri="{FF2B5EF4-FFF2-40B4-BE49-F238E27FC236}">
                    <a16:creationId xmlns:a16="http://schemas.microsoft.com/office/drawing/2014/main" xmlns="" id="{A31FBB41-A158-4A28-96BF-AB851A705CFD}"/>
                  </a:ext>
                </a:extLst>
              </p:cNvPr>
              <p:cNvSpPr txBox="1"/>
              <p:nvPr/>
            </p:nvSpPr>
            <p:spPr>
              <a:xfrm>
                <a:off x="1856681" y="3155081"/>
                <a:ext cx="2435920" cy="55867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254000" dist="127000" dir="5400000" algn="ctr" rotWithShape="0">
                  <a:prstClr val="black">
                    <a:alpha val="10000"/>
                  </a:prstClr>
                </a:outerShdw>
              </a:effectLst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indent="0" algn="ctr" defTabSz="914332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200" b="1">
                    <a:solidFill>
                      <a:schemeClr val="accent1"/>
                    </a:solidFill>
                  </a:defRPr>
                </a:lvl1pPr>
                <a:lvl2pPr marL="45716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/>
                </a:lvl2pPr>
                <a:lvl3pPr marL="914332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</a:lvl3pPr>
                <a:lvl4pPr marL="1371498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4pPr>
                <a:lvl5pPr marL="182866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5pPr>
                <a:lvl6pPr marL="228583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6pPr>
                <a:lvl7pPr marL="274299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7pPr>
                <a:lvl8pPr marL="320016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8pPr>
                <a:lvl9pPr marL="365732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9pPr>
              </a:lstStyle>
              <a:p>
                <a:r>
                  <a:rPr lang="en-US" altLang="zh-CN" sz="1800" dirty="0" err="1">
                    <a:sym typeface="Arial" panose="020B0604020202020204" pitchFamily="34" charset="0"/>
                  </a:rPr>
                  <a:t>DynaMedic</a:t>
                </a:r>
                <a:endParaRPr lang="en-US" altLang="zh-CN" sz="1800" dirty="0">
                  <a:sym typeface="Arial" panose="020B0604020202020204" pitchFamily="34" charset="0"/>
                </a:endParaRPr>
              </a:p>
            </p:txBody>
          </p:sp>
          <p:sp>
            <p:nvSpPr>
              <p:cNvPr id="40" name="ïṡḷîḋe">
                <a:extLst>
                  <a:ext uri="{FF2B5EF4-FFF2-40B4-BE49-F238E27FC236}">
                    <a16:creationId xmlns:a16="http://schemas.microsoft.com/office/drawing/2014/main" xmlns="" id="{BDB94672-824F-419A-8676-8901964A89C3}"/>
                  </a:ext>
                </a:extLst>
              </p:cNvPr>
              <p:cNvSpPr/>
              <p:nvPr/>
            </p:nvSpPr>
            <p:spPr>
              <a:xfrm>
                <a:off x="1297880" y="2771931"/>
                <a:ext cx="843610" cy="636575"/>
              </a:xfrm>
              <a:prstGeom prst="rect">
                <a:avLst/>
              </a:prstGeom>
              <a:noFill/>
              <a:ln w="381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>
                  <a:lnSpc>
                    <a:spcPct val="120000"/>
                  </a:lnSpc>
                </a:pPr>
                <a:r>
                  <a:rPr lang="en-US" altLang="zh-CN" sz="20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04</a:t>
                </a:r>
                <a:endParaRPr lang="zh-CN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6" name="iṧḻíḓe">
              <a:extLst>
                <a:ext uri="{FF2B5EF4-FFF2-40B4-BE49-F238E27FC236}">
                  <a16:creationId xmlns:a16="http://schemas.microsoft.com/office/drawing/2014/main" xmlns="" id="{79B468BC-19BF-4BEF-A98F-F10A29CA545D}"/>
                </a:ext>
              </a:extLst>
            </p:cNvPr>
            <p:cNvGrpSpPr/>
            <p:nvPr/>
          </p:nvGrpSpPr>
          <p:grpSpPr>
            <a:xfrm>
              <a:off x="9535709" y="4325706"/>
              <a:ext cx="2197112" cy="823945"/>
              <a:chOff x="1297880" y="2771931"/>
              <a:chExt cx="3124439" cy="956906"/>
            </a:xfrm>
          </p:grpSpPr>
          <p:sp>
            <p:nvSpPr>
              <p:cNvPr id="37" name="iṧḻíďè">
                <a:extLst>
                  <a:ext uri="{FF2B5EF4-FFF2-40B4-BE49-F238E27FC236}">
                    <a16:creationId xmlns:a16="http://schemas.microsoft.com/office/drawing/2014/main" xmlns="" id="{A31FBB41-A158-4A28-96BF-AB851A705CFD}"/>
                  </a:ext>
                </a:extLst>
              </p:cNvPr>
              <p:cNvSpPr txBox="1"/>
              <p:nvPr/>
            </p:nvSpPr>
            <p:spPr>
              <a:xfrm>
                <a:off x="1856681" y="3170161"/>
                <a:ext cx="2565638" cy="558676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effectLst>
                <a:outerShdw blurRad="254000" dist="127000" dir="5400000" algn="ctr" rotWithShape="0">
                  <a:prstClr val="black">
                    <a:alpha val="10000"/>
                  </a:prstClr>
                </a:outerShdw>
              </a:effectLst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indent="0" algn="ctr" defTabSz="914332">
                  <a:lnSpc>
                    <a:spcPct val="100000"/>
                  </a:lnSpc>
                  <a:spcBef>
                    <a:spcPts val="0"/>
                  </a:spcBef>
                  <a:buFont typeface="Arial" panose="020B0604020202020204" pitchFamily="34" charset="0"/>
                  <a:buNone/>
                  <a:defRPr sz="1200" b="1">
                    <a:solidFill>
                      <a:schemeClr val="accent1"/>
                    </a:solidFill>
                  </a:defRPr>
                </a:lvl1pPr>
                <a:lvl2pPr marL="45716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2000" b="1"/>
                </a:lvl2pPr>
                <a:lvl3pPr marL="914332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</a:lvl3pPr>
                <a:lvl4pPr marL="1371498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4pPr>
                <a:lvl5pPr marL="182866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5pPr>
                <a:lvl6pPr marL="228583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6pPr>
                <a:lvl7pPr marL="2742994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7pPr>
                <a:lvl8pPr marL="3200160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8pPr>
                <a:lvl9pPr marL="3657327" indent="0" algn="ctr" defTabSz="914332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None/>
                  <a:defRPr sz="1600"/>
                </a:lvl9pPr>
              </a:lstStyle>
              <a:p>
                <a:r>
                  <a:rPr lang="en-US" altLang="zh-CN" sz="1800" dirty="0">
                    <a:sym typeface="Arial" panose="020B0604020202020204" pitchFamily="34" charset="0"/>
                  </a:rPr>
                  <a:t>G-MEDIENCE</a:t>
                </a:r>
              </a:p>
            </p:txBody>
          </p:sp>
          <p:sp>
            <p:nvSpPr>
              <p:cNvPr id="38" name="ïṡḷîḋe">
                <a:extLst>
                  <a:ext uri="{FF2B5EF4-FFF2-40B4-BE49-F238E27FC236}">
                    <a16:creationId xmlns:a16="http://schemas.microsoft.com/office/drawing/2014/main" xmlns="" id="{BDB94672-824F-419A-8676-8901964A89C3}"/>
                  </a:ext>
                </a:extLst>
              </p:cNvPr>
              <p:cNvSpPr/>
              <p:nvPr/>
            </p:nvSpPr>
            <p:spPr>
              <a:xfrm>
                <a:off x="1297880" y="2771931"/>
                <a:ext cx="843610" cy="636575"/>
              </a:xfrm>
              <a:prstGeom prst="rect">
                <a:avLst/>
              </a:prstGeom>
              <a:noFill/>
              <a:ln w="381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Plain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>
                  <a:lnSpc>
                    <a:spcPct val="120000"/>
                  </a:lnSpc>
                </a:pPr>
                <a:r>
                  <a:rPr lang="en-US" altLang="zh-CN" sz="2000" b="1" dirty="0" smtClean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05</a:t>
                </a:r>
                <a:endParaRPr lang="zh-CN" altLang="en-US" sz="20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custDataLst>
      <p:tags r:id="rId2"/>
    </p:custDataLst>
    <p:extLst>
      <p:ext uri="{BB962C8B-B14F-4D97-AF65-F5344CB8AC3E}">
        <p14:creationId xmlns:p14="http://schemas.microsoft.com/office/powerpoint/2010/main" val="358724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sḷïḓè">
            <a:extLst>
              <a:ext uri="{FF2B5EF4-FFF2-40B4-BE49-F238E27FC236}">
                <a16:creationId xmlns:a16="http://schemas.microsoft.com/office/drawing/2014/main" xmlns="" id="{C8BBEB7A-FF76-438F-8E1B-AF6A2296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085" y="3607467"/>
            <a:ext cx="3002294" cy="738000"/>
          </a:xfrm>
        </p:spPr>
        <p:txBody>
          <a:bodyPr/>
          <a:lstStyle/>
          <a:p>
            <a:r>
              <a:rPr lang="en-US" altLang="zh-CN" sz="2800" dirty="0"/>
              <a:t>EUDIPIA</a:t>
            </a:r>
          </a:p>
        </p:txBody>
      </p:sp>
      <p:sp>
        <p:nvSpPr>
          <p:cNvPr id="8" name="íşḷïďè">
            <a:extLst>
              <a:ext uri="{FF2B5EF4-FFF2-40B4-BE49-F238E27FC236}">
                <a16:creationId xmlns:a16="http://schemas.microsoft.com/office/drawing/2014/main" xmlns="" id="{B46E4545-AA93-4A87-9828-5789A4CF16F2}"/>
              </a:ext>
            </a:extLst>
          </p:cNvPr>
          <p:cNvSpPr txBox="1"/>
          <p:nvPr/>
        </p:nvSpPr>
        <p:spPr>
          <a:xfrm>
            <a:off x="1854285" y="2895145"/>
            <a:ext cx="110054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01</a:t>
            </a:r>
            <a:endParaRPr lang="zh-CN" altLang="en-US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Picture 7" descr="http://www.eudipia.com/website/img/eudpia_logo_l.png">
            <a:extLst>
              <a:ext uri="{FF2B5EF4-FFF2-40B4-BE49-F238E27FC236}">
                <a16:creationId xmlns:a16="http://schemas.microsoft.com/office/drawing/2014/main" xmlns="" id="{CB1CFAED-CA7D-4CCC-A475-1F0FEB618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9"/>
          <a:stretch/>
        </p:blipFill>
        <p:spPr bwMode="auto">
          <a:xfrm>
            <a:off x="225579" y="235377"/>
            <a:ext cx="2178979" cy="71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03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77818" y="6290876"/>
            <a:ext cx="260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  <a:hlinkClick r:id="rId5"/>
              </a:rPr>
              <a:t>http://www.eudipia.com/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63669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îŝl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ṡ1íḍé">
            <a:extLst>
              <a:ext uri="{FF2B5EF4-FFF2-40B4-BE49-F238E27FC236}">
                <a16:creationId xmlns:a16="http://schemas.microsoft.com/office/drawing/2014/main" xmlns="" id="{9B7CF129-9730-4010-9201-A27762C0FA1A}"/>
              </a:ext>
            </a:extLst>
          </p:cNvPr>
          <p:cNvGrpSpPr/>
          <p:nvPr/>
        </p:nvGrpSpPr>
        <p:grpSpPr>
          <a:xfrm>
            <a:off x="1155700" y="1"/>
            <a:ext cx="11036301" cy="6858000"/>
            <a:chOff x="1155700" y="1"/>
            <a:chExt cx="11036301" cy="6858000"/>
          </a:xfrm>
        </p:grpSpPr>
        <p:sp>
          <p:nvSpPr>
            <p:cNvPr id="4" name="íS1íďê">
              <a:extLst>
                <a:ext uri="{FF2B5EF4-FFF2-40B4-BE49-F238E27FC236}">
                  <a16:creationId xmlns:a16="http://schemas.microsoft.com/office/drawing/2014/main" xmlns="" id="{7625515B-43A2-4A5C-9694-74176CDC1A9F}"/>
                </a:ext>
              </a:extLst>
            </p:cNvPr>
            <p:cNvSpPr/>
            <p:nvPr/>
          </p:nvSpPr>
          <p:spPr>
            <a:xfrm>
              <a:off x="1796143" y="5067300"/>
              <a:ext cx="823686" cy="823686"/>
            </a:xfrm>
            <a:prstGeom prst="ellipse">
              <a:avLst/>
            </a:prstGeom>
            <a:solidFill>
              <a:srgbClr val="00B0F0">
                <a:alpha val="10000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6" name="îşľíḍé">
              <a:extLst>
                <a:ext uri="{FF2B5EF4-FFF2-40B4-BE49-F238E27FC236}">
                  <a16:creationId xmlns:a16="http://schemas.microsoft.com/office/drawing/2014/main" xmlns="" id="{FBF48393-A504-429D-AB82-68CE7F3F6D1D}"/>
                </a:ext>
              </a:extLst>
            </p:cNvPr>
            <p:cNvSpPr/>
            <p:nvPr/>
          </p:nvSpPr>
          <p:spPr>
            <a:xfrm>
              <a:off x="4071258" y="1"/>
              <a:ext cx="8120743" cy="6858000"/>
            </a:xfrm>
            <a:custGeom>
              <a:avLst/>
              <a:gdLst>
                <a:gd name="connsiteX0" fmla="*/ 1788005 w 8120743"/>
                <a:gd name="connsiteY0" fmla="*/ 0 h 6858000"/>
                <a:gd name="connsiteX1" fmla="*/ 6579481 w 8120743"/>
                <a:gd name="connsiteY1" fmla="*/ 0 h 6858000"/>
                <a:gd name="connsiteX2" fmla="*/ 6686943 w 8120743"/>
                <a:gd name="connsiteY2" fmla="*/ 76418 h 6858000"/>
                <a:gd name="connsiteX3" fmla="*/ 8038707 w 8120743"/>
                <a:gd name="connsiteY3" fmla="*/ 1800498 h 6858000"/>
                <a:gd name="connsiteX4" fmla="*/ 8120743 w 8120743"/>
                <a:gd name="connsiteY4" fmla="*/ 2024638 h 6858000"/>
                <a:gd name="connsiteX5" fmla="*/ 8120743 w 8120743"/>
                <a:gd name="connsiteY5" fmla="*/ 4833360 h 6858000"/>
                <a:gd name="connsiteX6" fmla="*/ 8038707 w 8120743"/>
                <a:gd name="connsiteY6" fmla="*/ 5057501 h 6858000"/>
                <a:gd name="connsiteX7" fmla="*/ 6686943 w 8120743"/>
                <a:gd name="connsiteY7" fmla="*/ 6781581 h 6858000"/>
                <a:gd name="connsiteX8" fmla="*/ 6579478 w 8120743"/>
                <a:gd name="connsiteY8" fmla="*/ 6858000 h 6858000"/>
                <a:gd name="connsiteX9" fmla="*/ 1788008 w 8120743"/>
                <a:gd name="connsiteY9" fmla="*/ 6858000 h 6858000"/>
                <a:gd name="connsiteX10" fmla="*/ 1680543 w 8120743"/>
                <a:gd name="connsiteY10" fmla="*/ 6781581 h 6858000"/>
                <a:gd name="connsiteX11" fmla="*/ 0 w 8120743"/>
                <a:gd name="connsiteY11" fmla="*/ 3428999 h 6858000"/>
                <a:gd name="connsiteX12" fmla="*/ 1680543 w 8120743"/>
                <a:gd name="connsiteY12" fmla="*/ 764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20743" h="6858000">
                  <a:moveTo>
                    <a:pt x="1788005" y="0"/>
                  </a:moveTo>
                  <a:lnTo>
                    <a:pt x="6579481" y="0"/>
                  </a:lnTo>
                  <a:lnTo>
                    <a:pt x="6686943" y="76418"/>
                  </a:lnTo>
                  <a:cubicBezTo>
                    <a:pt x="7277581" y="518129"/>
                    <a:pt x="7747607" y="1112261"/>
                    <a:pt x="8038707" y="1800498"/>
                  </a:cubicBezTo>
                  <a:lnTo>
                    <a:pt x="8120743" y="2024638"/>
                  </a:lnTo>
                  <a:lnTo>
                    <a:pt x="8120743" y="4833360"/>
                  </a:lnTo>
                  <a:lnTo>
                    <a:pt x="8038707" y="5057501"/>
                  </a:lnTo>
                  <a:cubicBezTo>
                    <a:pt x="7747607" y="5745738"/>
                    <a:pt x="7277581" y="6339869"/>
                    <a:pt x="6686943" y="6781581"/>
                  </a:cubicBezTo>
                  <a:lnTo>
                    <a:pt x="6579478" y="6858000"/>
                  </a:lnTo>
                  <a:lnTo>
                    <a:pt x="1788008" y="6858000"/>
                  </a:lnTo>
                  <a:lnTo>
                    <a:pt x="1680543" y="6781581"/>
                  </a:lnTo>
                  <a:cubicBezTo>
                    <a:pt x="660351" y="6018624"/>
                    <a:pt x="0" y="4800928"/>
                    <a:pt x="0" y="3428999"/>
                  </a:cubicBezTo>
                  <a:cubicBezTo>
                    <a:pt x="0" y="2057070"/>
                    <a:pt x="660351" y="839374"/>
                    <a:pt x="1680543" y="76418"/>
                  </a:cubicBezTo>
                  <a:close/>
                </a:path>
              </a:pathLst>
            </a:custGeom>
            <a:solidFill>
              <a:srgbClr val="0A1E74">
                <a:alpha val="4706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7" name="ïš1íḍê">
              <a:extLst>
                <a:ext uri="{FF2B5EF4-FFF2-40B4-BE49-F238E27FC236}">
                  <a16:creationId xmlns:a16="http://schemas.microsoft.com/office/drawing/2014/main" xmlns="" id="{96AA22CC-2985-4C22-BF83-B1FD71ACE5B6}"/>
                </a:ext>
              </a:extLst>
            </p:cNvPr>
            <p:cNvSpPr/>
            <p:nvPr/>
          </p:nvSpPr>
          <p:spPr>
            <a:xfrm>
              <a:off x="1155700" y="1562100"/>
              <a:ext cx="4140200" cy="4140200"/>
            </a:xfrm>
            <a:prstGeom prst="ellipse">
              <a:avLst/>
            </a:prstGeom>
            <a:blipFill>
              <a:blip r:embed="rId4"/>
              <a:srcRect/>
              <a:stretch>
                <a:fillRect/>
              </a:stretch>
            </a:blipFill>
            <a:effectLst/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algn="ctr" defTabSz="914332"/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9" name="í$1iḋê">
              <a:extLst>
                <a:ext uri="{FF2B5EF4-FFF2-40B4-BE49-F238E27FC236}">
                  <a16:creationId xmlns:a16="http://schemas.microsoft.com/office/drawing/2014/main" xmlns="" id="{831F1A3D-D42A-4DA7-87DB-D48FF8B44814}"/>
                </a:ext>
              </a:extLst>
            </p:cNvPr>
            <p:cNvSpPr txBox="1"/>
            <p:nvPr/>
          </p:nvSpPr>
          <p:spPr>
            <a:xfrm>
              <a:off x="5943601" y="3632200"/>
              <a:ext cx="5575300" cy="45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/>
              <a:r>
                <a:rPr lang="zh-CN" altLang="en-US" sz="1800" b="1" dirty="0" smtClean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一家专业做体外诊断（分子诊断领域）的公司</a:t>
              </a:r>
              <a:endParaRPr lang="en-US" altLang="zh-CN" sz="1800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ṡļiḋé">
              <a:extLst>
                <a:ext uri="{FF2B5EF4-FFF2-40B4-BE49-F238E27FC236}">
                  <a16:creationId xmlns:a16="http://schemas.microsoft.com/office/drawing/2014/main" xmlns="" id="{9DEDFD98-E2ED-4314-A77B-D130549BC0C3}"/>
                </a:ext>
              </a:extLst>
            </p:cNvPr>
            <p:cNvSpPr/>
            <p:nvPr/>
          </p:nvSpPr>
          <p:spPr>
            <a:xfrm>
              <a:off x="1526142" y="1790700"/>
              <a:ext cx="540002" cy="5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ŝlîdè">
              <a:extLst>
                <a:ext uri="{FF2B5EF4-FFF2-40B4-BE49-F238E27FC236}">
                  <a16:creationId xmlns:a16="http://schemas.microsoft.com/office/drawing/2014/main" xmlns="" id="{130FBEC0-85E4-4B77-9A36-342F920156D0}"/>
                </a:ext>
              </a:extLst>
            </p:cNvPr>
            <p:cNvSpPr/>
            <p:nvPr/>
          </p:nvSpPr>
          <p:spPr>
            <a:xfrm>
              <a:off x="7730219" y="2752200"/>
              <a:ext cx="2810782" cy="49530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effectLst>
              <a:outerShdw blurRad="254000" dist="127000" dir="5400000" algn="ctr" rotWithShape="0">
                <a:prstClr val="black">
                  <a:alpha val="10000"/>
                </a:prstClr>
              </a:outerShdw>
            </a:effectLst>
          </p:spPr>
          <p:txBody>
            <a:bodyPr vert="horz" lIns="91440" tIns="45720" rIns="91440" bIns="45720" rtlCol="0" anchor="ctr" anchorCtr="0">
              <a:noAutofit/>
            </a:bodyPr>
            <a:lstStyle/>
            <a:p>
              <a:pPr algn="ctr" defTabSz="914332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accent1"/>
                  </a:solidFill>
                  <a:sym typeface="Arial" panose="020B0604020202020204" pitchFamily="34" charset="0"/>
                </a:rPr>
                <a:t>EUDIPIA</a:t>
              </a:r>
            </a:p>
          </p:txBody>
        </p:sp>
        <p:sp>
          <p:nvSpPr>
            <p:cNvPr id="8" name="ïş1iďe">
              <a:extLst>
                <a:ext uri="{FF2B5EF4-FFF2-40B4-BE49-F238E27FC236}">
                  <a16:creationId xmlns:a16="http://schemas.microsoft.com/office/drawing/2014/main" xmlns="" id="{53E21E6C-6112-44A2-BC93-EF9CC447CB1D}"/>
                </a:ext>
              </a:extLst>
            </p:cNvPr>
            <p:cNvSpPr/>
            <p:nvPr/>
          </p:nvSpPr>
          <p:spPr>
            <a:xfrm>
              <a:off x="6083302" y="2109480"/>
              <a:ext cx="5063669" cy="890372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/>
            <a:p>
              <a:pPr>
                <a:buSzPct val="25000"/>
              </a:pPr>
              <a:r>
                <a:rPr lang="zh-CN" altLang="en-US" sz="3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</a:t>
              </a:r>
              <a:r>
                <a:rPr lang="zh-CN" altLang="en-US" sz="3600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介绍</a:t>
              </a:r>
              <a:endPara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3" name="Picture 7" descr="http://www.eudipia.com/website/img/eudpia_logo_l.png">
            <a:extLst>
              <a:ext uri="{FF2B5EF4-FFF2-40B4-BE49-F238E27FC236}">
                <a16:creationId xmlns:a16="http://schemas.microsoft.com/office/drawing/2014/main" xmlns="" id="{CB1CFAED-CA7D-4CCC-A475-1F0FEB618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29"/>
          <a:stretch/>
        </p:blipFill>
        <p:spPr bwMode="auto">
          <a:xfrm>
            <a:off x="142647" y="245087"/>
            <a:ext cx="1923497" cy="62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7846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/>
          <p:nvPr/>
        </p:nvGrpSpPr>
        <p:grpSpPr>
          <a:xfrm>
            <a:off x="354842" y="1155131"/>
            <a:ext cx="11632440" cy="5727700"/>
            <a:chOff x="660400" y="1130300"/>
            <a:chExt cx="11531600" cy="5727700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B63533CC-6D2E-4041-811C-8F6F13733081}"/>
                </a:ext>
              </a:extLst>
            </p:cNvPr>
            <p:cNvSpPr/>
            <p:nvPr/>
          </p:nvSpPr>
          <p:spPr>
            <a:xfrm>
              <a:off x="5918200" y="1130300"/>
              <a:ext cx="890588" cy="890588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280DE381-E0C4-4291-8760-E354DD9EA3CE}"/>
                </a:ext>
              </a:extLst>
            </p:cNvPr>
            <p:cNvSpPr/>
            <p:nvPr/>
          </p:nvSpPr>
          <p:spPr>
            <a:xfrm>
              <a:off x="7115174" y="1473200"/>
              <a:ext cx="3029370" cy="406401"/>
            </a:xfrm>
            <a:prstGeom prst="rect">
              <a:avLst/>
            </a:prstGeom>
            <a:solidFill>
              <a:schemeClr val="accent5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5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54"/>
              <a:r>
                <a:rPr lang="zh-CN" altLang="en-US" sz="14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体外诊断领域备受瞩目的分子诊断</a:t>
              </a:r>
              <a:endParaRPr lang="en-US" altLang="zh-CN" sz="14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文本框 7">
              <a:extLst>
                <a:ext uri="{FF2B5EF4-FFF2-40B4-BE49-F238E27FC236}">
                  <a16:creationId xmlns="" xmlns:a16="http://schemas.microsoft.com/office/drawing/2014/main" id="{E95D87C9-411E-4C51-9709-78FDCBB38FB9}"/>
                </a:ext>
              </a:extLst>
            </p:cNvPr>
            <p:cNvSpPr txBox="1"/>
            <p:nvPr/>
          </p:nvSpPr>
          <p:spPr>
            <a:xfrm>
              <a:off x="7004047" y="2199136"/>
              <a:ext cx="45275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2800" b="1" dirty="0">
                <a:solidFill>
                  <a:srgbClr val="000000"/>
                </a:solidFill>
              </a:endParaRPr>
            </a:p>
          </p:txBody>
        </p:sp>
        <p:sp>
          <p:nvSpPr>
            <p:cNvPr id="11" name="文本框 8">
              <a:extLst>
                <a:ext uri="{FF2B5EF4-FFF2-40B4-BE49-F238E27FC236}">
                  <a16:creationId xmlns="" xmlns:a16="http://schemas.microsoft.com/office/drawing/2014/main" id="{B655D1A8-C0E4-41CC-BF10-FE8DD3907941}"/>
                </a:ext>
              </a:extLst>
            </p:cNvPr>
            <p:cNvSpPr txBox="1"/>
            <p:nvPr/>
          </p:nvSpPr>
          <p:spPr>
            <a:xfrm>
              <a:off x="6808788" y="5161855"/>
              <a:ext cx="5264976" cy="138499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●5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年间世界体外诊断市场的年平均生长率：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7.2 % (2017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年粉质诊断市场占有率占整体体外诊断市场的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14.1%) 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●5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年世界分子诊断市场的年平均生长率：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12.6 %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（韩国市场生长率：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13.0 %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） </a:t>
              </a: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58E0395C-C63A-401B-B5B7-191527C15907}"/>
                </a:ext>
              </a:extLst>
            </p:cNvPr>
            <p:cNvGrpSpPr/>
            <p:nvPr/>
          </p:nvGrpSpPr>
          <p:grpSpPr>
            <a:xfrm>
              <a:off x="7130860" y="4670104"/>
              <a:ext cx="444222" cy="444220"/>
              <a:chOff x="6407554" y="3264384"/>
              <a:chExt cx="444222" cy="444220"/>
            </a:xfrm>
          </p:grpSpPr>
          <p:sp>
            <p:nvSpPr>
              <p:cNvPr id="19" name="矩形 18">
                <a:extLst>
                  <a:ext uri="{FF2B5EF4-FFF2-40B4-BE49-F238E27FC236}">
                    <a16:creationId xmlns="" xmlns:a16="http://schemas.microsoft.com/office/drawing/2014/main" id="{DAD67B99-C300-4958-B41B-B46E8B8F54BC}"/>
                  </a:ext>
                </a:extLst>
              </p:cNvPr>
              <p:cNvSpPr/>
              <p:nvPr/>
            </p:nvSpPr>
            <p:spPr>
              <a:xfrm>
                <a:off x="6407554" y="3264384"/>
                <a:ext cx="444222" cy="444220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19">
                <a:extLst>
                  <a:ext uri="{FF2B5EF4-FFF2-40B4-BE49-F238E27FC236}">
                    <a16:creationId xmlns="" xmlns:a16="http://schemas.microsoft.com/office/drawing/2014/main" id="{FB909018-41DB-46F0-A045-D52250792409}"/>
                  </a:ext>
                </a:extLst>
              </p:cNvPr>
              <p:cNvSpPr/>
              <p:nvPr/>
            </p:nvSpPr>
            <p:spPr bwMode="auto">
              <a:xfrm>
                <a:off x="6526930" y="3383500"/>
                <a:ext cx="205465" cy="205561"/>
              </a:xfrm>
              <a:custGeom>
                <a:avLst/>
                <a:gdLst>
                  <a:gd name="T0" fmla="*/ 5754 w 6519"/>
                  <a:gd name="T1" fmla="*/ 4984 h 6533"/>
                  <a:gd name="T2" fmla="*/ 5242 w 6519"/>
                  <a:gd name="T3" fmla="*/ 5181 h 6533"/>
                  <a:gd name="T4" fmla="*/ 4254 w 6519"/>
                  <a:gd name="T5" fmla="*/ 4140 h 6533"/>
                  <a:gd name="T6" fmla="*/ 4584 w 6519"/>
                  <a:gd name="T7" fmla="*/ 3260 h 6533"/>
                  <a:gd name="T8" fmla="*/ 3259 w 6519"/>
                  <a:gd name="T9" fmla="*/ 1935 h 6533"/>
                  <a:gd name="T10" fmla="*/ 3052 w 6519"/>
                  <a:gd name="T11" fmla="*/ 1951 h 6533"/>
                  <a:gd name="T12" fmla="*/ 3295 w 6519"/>
                  <a:gd name="T13" fmla="*/ 1035 h 6533"/>
                  <a:gd name="T14" fmla="*/ 3771 w 6519"/>
                  <a:gd name="T15" fmla="*/ 517 h 6533"/>
                  <a:gd name="T16" fmla="*/ 3254 w 6519"/>
                  <a:gd name="T17" fmla="*/ 0 h 6533"/>
                  <a:gd name="T18" fmla="*/ 2746 w 6519"/>
                  <a:gd name="T19" fmla="*/ 523 h 6533"/>
                  <a:gd name="T20" fmla="*/ 3040 w 6519"/>
                  <a:gd name="T21" fmla="*/ 988 h 6533"/>
                  <a:gd name="T22" fmla="*/ 3040 w 6519"/>
                  <a:gd name="T23" fmla="*/ 993 h 6533"/>
                  <a:gd name="T24" fmla="*/ 2756 w 6519"/>
                  <a:gd name="T25" fmla="*/ 2039 h 6533"/>
                  <a:gd name="T26" fmla="*/ 2295 w 6519"/>
                  <a:gd name="T27" fmla="*/ 2355 h 6533"/>
                  <a:gd name="T28" fmla="*/ 1327 w 6519"/>
                  <a:gd name="T29" fmla="*/ 1315 h 6533"/>
                  <a:gd name="T30" fmla="*/ 1544 w 6519"/>
                  <a:gd name="T31" fmla="*/ 776 h 6533"/>
                  <a:gd name="T32" fmla="*/ 772 w 6519"/>
                  <a:gd name="T33" fmla="*/ 4 h 6533"/>
                  <a:gd name="T34" fmla="*/ 0 w 6519"/>
                  <a:gd name="T35" fmla="*/ 776 h 6533"/>
                  <a:gd name="T36" fmla="*/ 772 w 6519"/>
                  <a:gd name="T37" fmla="*/ 1548 h 6533"/>
                  <a:gd name="T38" fmla="*/ 1106 w 6519"/>
                  <a:gd name="T39" fmla="*/ 1472 h 6533"/>
                  <a:gd name="T40" fmla="*/ 2134 w 6519"/>
                  <a:gd name="T41" fmla="*/ 2573 h 6533"/>
                  <a:gd name="T42" fmla="*/ 1938 w 6519"/>
                  <a:gd name="T43" fmla="*/ 3272 h 6533"/>
                  <a:gd name="T44" fmla="*/ 2204 w 6519"/>
                  <a:gd name="T45" fmla="*/ 4071 h 6533"/>
                  <a:gd name="T46" fmla="*/ 1492 w 6519"/>
                  <a:gd name="T47" fmla="*/ 4783 h 6533"/>
                  <a:gd name="T48" fmla="*/ 954 w 6519"/>
                  <a:gd name="T49" fmla="*/ 4617 h 6533"/>
                  <a:gd name="T50" fmla="*/ 2 w 6519"/>
                  <a:gd name="T51" fmla="*/ 5575 h 6533"/>
                  <a:gd name="T52" fmla="*/ 954 w 6519"/>
                  <a:gd name="T53" fmla="*/ 6527 h 6533"/>
                  <a:gd name="T54" fmla="*/ 1906 w 6519"/>
                  <a:gd name="T55" fmla="*/ 5575 h 6533"/>
                  <a:gd name="T56" fmla="*/ 1683 w 6519"/>
                  <a:gd name="T57" fmla="*/ 4964 h 6533"/>
                  <a:gd name="T58" fmla="*/ 2382 w 6519"/>
                  <a:gd name="T59" fmla="*/ 4265 h 6533"/>
                  <a:gd name="T60" fmla="*/ 3256 w 6519"/>
                  <a:gd name="T61" fmla="*/ 4596 h 6533"/>
                  <a:gd name="T62" fmla="*/ 4052 w 6519"/>
                  <a:gd name="T63" fmla="*/ 4328 h 6533"/>
                  <a:gd name="T64" fmla="*/ 5068 w 6519"/>
                  <a:gd name="T65" fmla="*/ 5393 h 6533"/>
                  <a:gd name="T66" fmla="*/ 4975 w 6519"/>
                  <a:gd name="T67" fmla="*/ 5761 h 6533"/>
                  <a:gd name="T68" fmla="*/ 5747 w 6519"/>
                  <a:gd name="T69" fmla="*/ 6533 h 6533"/>
                  <a:gd name="T70" fmla="*/ 6519 w 6519"/>
                  <a:gd name="T71" fmla="*/ 5761 h 6533"/>
                  <a:gd name="T72" fmla="*/ 5754 w 6519"/>
                  <a:gd name="T73" fmla="*/ 4984 h 6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6519" h="6533">
                    <a:moveTo>
                      <a:pt x="5754" y="4984"/>
                    </a:moveTo>
                    <a:cubicBezTo>
                      <a:pt x="5556" y="4984"/>
                      <a:pt x="5376" y="5056"/>
                      <a:pt x="5242" y="5181"/>
                    </a:cubicBezTo>
                    <a:lnTo>
                      <a:pt x="4254" y="4140"/>
                    </a:lnTo>
                    <a:cubicBezTo>
                      <a:pt x="4460" y="3907"/>
                      <a:pt x="4584" y="3601"/>
                      <a:pt x="4584" y="3260"/>
                    </a:cubicBezTo>
                    <a:cubicBezTo>
                      <a:pt x="4584" y="2531"/>
                      <a:pt x="3988" y="1935"/>
                      <a:pt x="3259" y="1935"/>
                    </a:cubicBezTo>
                    <a:cubicBezTo>
                      <a:pt x="3192" y="1935"/>
                      <a:pt x="3119" y="1940"/>
                      <a:pt x="3052" y="1951"/>
                    </a:cubicBezTo>
                    <a:cubicBezTo>
                      <a:pt x="3052" y="1951"/>
                      <a:pt x="3295" y="1040"/>
                      <a:pt x="3295" y="1035"/>
                    </a:cubicBezTo>
                    <a:cubicBezTo>
                      <a:pt x="3564" y="1013"/>
                      <a:pt x="3771" y="792"/>
                      <a:pt x="3771" y="517"/>
                    </a:cubicBezTo>
                    <a:cubicBezTo>
                      <a:pt x="3771" y="232"/>
                      <a:pt x="3538" y="0"/>
                      <a:pt x="3254" y="0"/>
                    </a:cubicBezTo>
                    <a:cubicBezTo>
                      <a:pt x="2970" y="0"/>
                      <a:pt x="2746" y="239"/>
                      <a:pt x="2746" y="523"/>
                    </a:cubicBezTo>
                    <a:cubicBezTo>
                      <a:pt x="2746" y="729"/>
                      <a:pt x="2870" y="905"/>
                      <a:pt x="3040" y="988"/>
                    </a:cubicBezTo>
                    <a:lnTo>
                      <a:pt x="3040" y="993"/>
                    </a:lnTo>
                    <a:lnTo>
                      <a:pt x="2756" y="2039"/>
                    </a:lnTo>
                    <a:cubicBezTo>
                      <a:pt x="2580" y="2112"/>
                      <a:pt x="2423" y="2221"/>
                      <a:pt x="2295" y="2355"/>
                    </a:cubicBezTo>
                    <a:lnTo>
                      <a:pt x="1327" y="1315"/>
                    </a:lnTo>
                    <a:cubicBezTo>
                      <a:pt x="1462" y="1175"/>
                      <a:pt x="1544" y="988"/>
                      <a:pt x="1544" y="776"/>
                    </a:cubicBezTo>
                    <a:cubicBezTo>
                      <a:pt x="1544" y="352"/>
                      <a:pt x="1198" y="4"/>
                      <a:pt x="772" y="4"/>
                    </a:cubicBezTo>
                    <a:cubicBezTo>
                      <a:pt x="347" y="4"/>
                      <a:pt x="0" y="351"/>
                      <a:pt x="0" y="776"/>
                    </a:cubicBezTo>
                    <a:cubicBezTo>
                      <a:pt x="0" y="1200"/>
                      <a:pt x="347" y="1548"/>
                      <a:pt x="772" y="1548"/>
                    </a:cubicBezTo>
                    <a:cubicBezTo>
                      <a:pt x="890" y="1548"/>
                      <a:pt x="1008" y="1517"/>
                      <a:pt x="1106" y="1472"/>
                    </a:cubicBezTo>
                    <a:lnTo>
                      <a:pt x="2134" y="2573"/>
                    </a:lnTo>
                    <a:cubicBezTo>
                      <a:pt x="2010" y="2775"/>
                      <a:pt x="1938" y="3013"/>
                      <a:pt x="1938" y="3272"/>
                    </a:cubicBezTo>
                    <a:cubicBezTo>
                      <a:pt x="1938" y="3571"/>
                      <a:pt x="2040" y="3849"/>
                      <a:pt x="2204" y="4071"/>
                    </a:cubicBezTo>
                    <a:cubicBezTo>
                      <a:pt x="2204" y="4071"/>
                      <a:pt x="1498" y="4783"/>
                      <a:pt x="1492" y="4783"/>
                    </a:cubicBezTo>
                    <a:cubicBezTo>
                      <a:pt x="1338" y="4679"/>
                      <a:pt x="1156" y="4617"/>
                      <a:pt x="954" y="4617"/>
                    </a:cubicBezTo>
                    <a:cubicBezTo>
                      <a:pt x="426" y="4623"/>
                      <a:pt x="2" y="5047"/>
                      <a:pt x="2" y="5575"/>
                    </a:cubicBezTo>
                    <a:cubicBezTo>
                      <a:pt x="2" y="6103"/>
                      <a:pt x="426" y="6527"/>
                      <a:pt x="954" y="6527"/>
                    </a:cubicBezTo>
                    <a:cubicBezTo>
                      <a:pt x="1482" y="6527"/>
                      <a:pt x="1906" y="6103"/>
                      <a:pt x="1906" y="5575"/>
                    </a:cubicBezTo>
                    <a:cubicBezTo>
                      <a:pt x="1906" y="5341"/>
                      <a:pt x="1823" y="5129"/>
                      <a:pt x="1683" y="4964"/>
                    </a:cubicBezTo>
                    <a:lnTo>
                      <a:pt x="2382" y="4265"/>
                    </a:lnTo>
                    <a:cubicBezTo>
                      <a:pt x="2615" y="4472"/>
                      <a:pt x="2920" y="4596"/>
                      <a:pt x="3256" y="4596"/>
                    </a:cubicBezTo>
                    <a:cubicBezTo>
                      <a:pt x="3556" y="4596"/>
                      <a:pt x="3831" y="4497"/>
                      <a:pt x="4052" y="4328"/>
                    </a:cubicBezTo>
                    <a:cubicBezTo>
                      <a:pt x="4052" y="4328"/>
                      <a:pt x="5063" y="5389"/>
                      <a:pt x="5068" y="5393"/>
                    </a:cubicBezTo>
                    <a:cubicBezTo>
                      <a:pt x="5006" y="5503"/>
                      <a:pt x="4975" y="5627"/>
                      <a:pt x="4975" y="5761"/>
                    </a:cubicBezTo>
                    <a:cubicBezTo>
                      <a:pt x="4975" y="6185"/>
                      <a:pt x="5322" y="6533"/>
                      <a:pt x="5747" y="6533"/>
                    </a:cubicBezTo>
                    <a:cubicBezTo>
                      <a:pt x="6172" y="6533"/>
                      <a:pt x="6519" y="6187"/>
                      <a:pt x="6519" y="5761"/>
                    </a:cubicBezTo>
                    <a:cubicBezTo>
                      <a:pt x="6519" y="5336"/>
                      <a:pt x="6178" y="4984"/>
                      <a:pt x="5754" y="498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3" name="组合 12">
              <a:extLst>
                <a:ext uri="{FF2B5EF4-FFF2-40B4-BE49-F238E27FC236}">
                  <a16:creationId xmlns="" xmlns:a16="http://schemas.microsoft.com/office/drawing/2014/main" id="{7B15F81E-7729-48CE-8815-A55FC2C4AD4B}"/>
                </a:ext>
              </a:extLst>
            </p:cNvPr>
            <p:cNvGrpSpPr/>
            <p:nvPr/>
          </p:nvGrpSpPr>
          <p:grpSpPr>
            <a:xfrm>
              <a:off x="7988398" y="4692492"/>
              <a:ext cx="444222" cy="444220"/>
              <a:chOff x="10454467" y="3286773"/>
              <a:chExt cx="444222" cy="444220"/>
            </a:xfrm>
          </p:grpSpPr>
          <p:sp>
            <p:nvSpPr>
              <p:cNvPr id="17" name="矩形 16">
                <a:extLst>
                  <a:ext uri="{FF2B5EF4-FFF2-40B4-BE49-F238E27FC236}">
                    <a16:creationId xmlns="" xmlns:a16="http://schemas.microsoft.com/office/drawing/2014/main" id="{C3200447-CB58-47E6-B099-541410E49376}"/>
                  </a:ext>
                </a:extLst>
              </p:cNvPr>
              <p:cNvSpPr/>
              <p:nvPr/>
            </p:nvSpPr>
            <p:spPr>
              <a:xfrm>
                <a:off x="10454467" y="3286773"/>
                <a:ext cx="444222" cy="444220"/>
              </a:xfrm>
              <a:prstGeom prst="rect">
                <a:avLst/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34">
                <a:extLst>
                  <a:ext uri="{FF2B5EF4-FFF2-40B4-BE49-F238E27FC236}">
                    <a16:creationId xmlns="" xmlns:a16="http://schemas.microsoft.com/office/drawing/2014/main" id="{44C4138D-7126-444F-9855-F28B708A659F}"/>
                  </a:ext>
                </a:extLst>
              </p:cNvPr>
              <p:cNvSpPr/>
              <p:nvPr/>
            </p:nvSpPr>
            <p:spPr bwMode="auto">
              <a:xfrm>
                <a:off x="10573798" y="3409111"/>
                <a:ext cx="205561" cy="199541"/>
              </a:xfrm>
              <a:custGeom>
                <a:avLst/>
                <a:gdLst>
                  <a:gd name="T0" fmla="*/ 5024 w 5486"/>
                  <a:gd name="T1" fmla="*/ 463 h 5333"/>
                  <a:gd name="T2" fmla="*/ 3907 w 5486"/>
                  <a:gd name="T3" fmla="*/ 0 h 5333"/>
                  <a:gd name="T4" fmla="*/ 2790 w 5486"/>
                  <a:gd name="T5" fmla="*/ 463 h 5333"/>
                  <a:gd name="T6" fmla="*/ 616 w 5486"/>
                  <a:gd name="T7" fmla="*/ 2636 h 5333"/>
                  <a:gd name="T8" fmla="*/ 616 w 5486"/>
                  <a:gd name="T9" fmla="*/ 4870 h 5333"/>
                  <a:gd name="T10" fmla="*/ 1733 w 5486"/>
                  <a:gd name="T11" fmla="*/ 5333 h 5333"/>
                  <a:gd name="T12" fmla="*/ 2850 w 5486"/>
                  <a:gd name="T13" fmla="*/ 4870 h 5333"/>
                  <a:gd name="T14" fmla="*/ 5024 w 5486"/>
                  <a:gd name="T15" fmla="*/ 2696 h 5333"/>
                  <a:gd name="T16" fmla="*/ 5486 w 5486"/>
                  <a:gd name="T17" fmla="*/ 1579 h 5333"/>
                  <a:gd name="T18" fmla="*/ 5024 w 5486"/>
                  <a:gd name="T19" fmla="*/ 463 h 5333"/>
                  <a:gd name="T20" fmla="*/ 2702 w 5486"/>
                  <a:gd name="T21" fmla="*/ 4723 h 5333"/>
                  <a:gd name="T22" fmla="*/ 1733 w 5486"/>
                  <a:gd name="T23" fmla="*/ 5124 h 5333"/>
                  <a:gd name="T24" fmla="*/ 764 w 5486"/>
                  <a:gd name="T25" fmla="*/ 4723 h 5333"/>
                  <a:gd name="T26" fmla="*/ 764 w 5486"/>
                  <a:gd name="T27" fmla="*/ 2784 h 5333"/>
                  <a:gd name="T28" fmla="*/ 1851 w 5486"/>
                  <a:gd name="T29" fmla="*/ 1697 h 5333"/>
                  <a:gd name="T30" fmla="*/ 3000 w 5486"/>
                  <a:gd name="T31" fmla="*/ 560 h 5333"/>
                  <a:gd name="T32" fmla="*/ 3052 w 5486"/>
                  <a:gd name="T33" fmla="*/ 524 h 5333"/>
                  <a:gd name="T34" fmla="*/ 3269 w 5486"/>
                  <a:gd name="T35" fmla="*/ 399 h 5333"/>
                  <a:gd name="T36" fmla="*/ 3726 w 5486"/>
                  <a:gd name="T37" fmla="*/ 278 h 5333"/>
                  <a:gd name="T38" fmla="*/ 3945 w 5486"/>
                  <a:gd name="T39" fmla="*/ 282 h 5333"/>
                  <a:gd name="T40" fmla="*/ 3997 w 5486"/>
                  <a:gd name="T41" fmla="*/ 289 h 5333"/>
                  <a:gd name="T42" fmla="*/ 4047 w 5486"/>
                  <a:gd name="T43" fmla="*/ 298 h 5333"/>
                  <a:gd name="T44" fmla="*/ 4096 w 5486"/>
                  <a:gd name="T45" fmla="*/ 309 h 5333"/>
                  <a:gd name="T46" fmla="*/ 4144 w 5486"/>
                  <a:gd name="T47" fmla="*/ 321 h 5333"/>
                  <a:gd name="T48" fmla="*/ 4190 w 5486"/>
                  <a:gd name="T49" fmla="*/ 335 h 5333"/>
                  <a:gd name="T50" fmla="*/ 4234 w 5486"/>
                  <a:gd name="T51" fmla="*/ 351 h 5333"/>
                  <a:gd name="T52" fmla="*/ 4318 w 5486"/>
                  <a:gd name="T53" fmla="*/ 384 h 5333"/>
                  <a:gd name="T54" fmla="*/ 4357 w 5486"/>
                  <a:gd name="T55" fmla="*/ 403 h 5333"/>
                  <a:gd name="T56" fmla="*/ 4394 w 5486"/>
                  <a:gd name="T57" fmla="*/ 422 h 5333"/>
                  <a:gd name="T58" fmla="*/ 4430 w 5486"/>
                  <a:gd name="T59" fmla="*/ 442 h 5333"/>
                  <a:gd name="T60" fmla="*/ 4447 w 5486"/>
                  <a:gd name="T61" fmla="*/ 451 h 5333"/>
                  <a:gd name="T62" fmla="*/ 4463 w 5486"/>
                  <a:gd name="T63" fmla="*/ 462 h 5333"/>
                  <a:gd name="T64" fmla="*/ 4678 w 5486"/>
                  <a:gd name="T65" fmla="*/ 616 h 5333"/>
                  <a:gd name="T66" fmla="*/ 4812 w 5486"/>
                  <a:gd name="T67" fmla="*/ 738 h 5333"/>
                  <a:gd name="T68" fmla="*/ 4840 w 5486"/>
                  <a:gd name="T69" fmla="*/ 786 h 5333"/>
                  <a:gd name="T70" fmla="*/ 4781 w 5486"/>
                  <a:gd name="T71" fmla="*/ 752 h 5333"/>
                  <a:gd name="T72" fmla="*/ 4647 w 5486"/>
                  <a:gd name="T73" fmla="*/ 657 h 5333"/>
                  <a:gd name="T74" fmla="*/ 4423 w 5486"/>
                  <a:gd name="T75" fmla="*/ 539 h 5333"/>
                  <a:gd name="T76" fmla="*/ 4115 w 5486"/>
                  <a:gd name="T77" fmla="*/ 449 h 5333"/>
                  <a:gd name="T78" fmla="*/ 3935 w 5486"/>
                  <a:gd name="T79" fmla="*/ 433 h 5333"/>
                  <a:gd name="T80" fmla="*/ 3745 w 5486"/>
                  <a:gd name="T81" fmla="*/ 447 h 5333"/>
                  <a:gd name="T82" fmla="*/ 3358 w 5486"/>
                  <a:gd name="T83" fmla="*/ 578 h 5333"/>
                  <a:gd name="T84" fmla="*/ 3174 w 5486"/>
                  <a:gd name="T85" fmla="*/ 695 h 5333"/>
                  <a:gd name="T86" fmla="*/ 2026 w 5486"/>
                  <a:gd name="T87" fmla="*/ 1808 h 5333"/>
                  <a:gd name="T88" fmla="*/ 2031 w 5486"/>
                  <a:gd name="T89" fmla="*/ 1879 h 5333"/>
                  <a:gd name="T90" fmla="*/ 3761 w 5486"/>
                  <a:gd name="T91" fmla="*/ 3607 h 5333"/>
                  <a:gd name="T92" fmla="*/ 3764 w 5486"/>
                  <a:gd name="T93" fmla="*/ 3661 h 5333"/>
                  <a:gd name="T94" fmla="*/ 2702 w 5486"/>
                  <a:gd name="T95" fmla="*/ 4723 h 5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5486" h="5333">
                    <a:moveTo>
                      <a:pt x="5024" y="463"/>
                    </a:moveTo>
                    <a:cubicBezTo>
                      <a:pt x="4725" y="164"/>
                      <a:pt x="4329" y="0"/>
                      <a:pt x="3907" y="0"/>
                    </a:cubicBezTo>
                    <a:cubicBezTo>
                      <a:pt x="3485" y="0"/>
                      <a:pt x="3088" y="164"/>
                      <a:pt x="2790" y="463"/>
                    </a:cubicBezTo>
                    <a:lnTo>
                      <a:pt x="616" y="2636"/>
                    </a:lnTo>
                    <a:cubicBezTo>
                      <a:pt x="0" y="3252"/>
                      <a:pt x="0" y="4254"/>
                      <a:pt x="616" y="4870"/>
                    </a:cubicBezTo>
                    <a:cubicBezTo>
                      <a:pt x="915" y="5168"/>
                      <a:pt x="1311" y="5333"/>
                      <a:pt x="1733" y="5333"/>
                    </a:cubicBezTo>
                    <a:cubicBezTo>
                      <a:pt x="2155" y="5333"/>
                      <a:pt x="2551" y="5168"/>
                      <a:pt x="2850" y="4870"/>
                    </a:cubicBezTo>
                    <a:lnTo>
                      <a:pt x="5024" y="2696"/>
                    </a:lnTo>
                    <a:cubicBezTo>
                      <a:pt x="5322" y="2398"/>
                      <a:pt x="5486" y="2001"/>
                      <a:pt x="5486" y="1579"/>
                    </a:cubicBezTo>
                    <a:cubicBezTo>
                      <a:pt x="5486" y="1157"/>
                      <a:pt x="5322" y="761"/>
                      <a:pt x="5024" y="463"/>
                    </a:cubicBezTo>
                    <a:moveTo>
                      <a:pt x="2702" y="4723"/>
                    </a:moveTo>
                    <a:cubicBezTo>
                      <a:pt x="2443" y="4982"/>
                      <a:pt x="2099" y="5124"/>
                      <a:pt x="1733" y="5124"/>
                    </a:cubicBezTo>
                    <a:cubicBezTo>
                      <a:pt x="1367" y="5124"/>
                      <a:pt x="1023" y="4982"/>
                      <a:pt x="764" y="4723"/>
                    </a:cubicBezTo>
                    <a:cubicBezTo>
                      <a:pt x="229" y="4188"/>
                      <a:pt x="229" y="3318"/>
                      <a:pt x="764" y="2784"/>
                    </a:cubicBezTo>
                    <a:lnTo>
                      <a:pt x="1851" y="1697"/>
                    </a:lnTo>
                    <a:cubicBezTo>
                      <a:pt x="1851" y="1697"/>
                      <a:pt x="2983" y="573"/>
                      <a:pt x="3000" y="560"/>
                    </a:cubicBezTo>
                    <a:cubicBezTo>
                      <a:pt x="3017" y="548"/>
                      <a:pt x="3035" y="536"/>
                      <a:pt x="3052" y="524"/>
                    </a:cubicBezTo>
                    <a:cubicBezTo>
                      <a:pt x="3121" y="476"/>
                      <a:pt x="3194" y="434"/>
                      <a:pt x="3269" y="399"/>
                    </a:cubicBezTo>
                    <a:cubicBezTo>
                      <a:pt x="3418" y="329"/>
                      <a:pt x="3576" y="290"/>
                      <a:pt x="3726" y="278"/>
                    </a:cubicBezTo>
                    <a:cubicBezTo>
                      <a:pt x="3801" y="274"/>
                      <a:pt x="3875" y="275"/>
                      <a:pt x="3945" y="282"/>
                    </a:cubicBezTo>
                    <a:cubicBezTo>
                      <a:pt x="3962" y="285"/>
                      <a:pt x="3979" y="287"/>
                      <a:pt x="3997" y="289"/>
                    </a:cubicBezTo>
                    <a:cubicBezTo>
                      <a:pt x="4014" y="292"/>
                      <a:pt x="4031" y="295"/>
                      <a:pt x="4047" y="298"/>
                    </a:cubicBezTo>
                    <a:cubicBezTo>
                      <a:pt x="4064" y="301"/>
                      <a:pt x="4080" y="305"/>
                      <a:pt x="4096" y="309"/>
                    </a:cubicBezTo>
                    <a:cubicBezTo>
                      <a:pt x="4112" y="313"/>
                      <a:pt x="4128" y="316"/>
                      <a:pt x="4144" y="321"/>
                    </a:cubicBezTo>
                    <a:cubicBezTo>
                      <a:pt x="4159" y="326"/>
                      <a:pt x="4175" y="330"/>
                      <a:pt x="4190" y="335"/>
                    </a:cubicBezTo>
                    <a:cubicBezTo>
                      <a:pt x="4205" y="340"/>
                      <a:pt x="4219" y="345"/>
                      <a:pt x="4234" y="351"/>
                    </a:cubicBezTo>
                    <a:cubicBezTo>
                      <a:pt x="4263" y="360"/>
                      <a:pt x="4291" y="373"/>
                      <a:pt x="4318" y="384"/>
                    </a:cubicBezTo>
                    <a:cubicBezTo>
                      <a:pt x="4331" y="390"/>
                      <a:pt x="4344" y="397"/>
                      <a:pt x="4357" y="403"/>
                    </a:cubicBezTo>
                    <a:cubicBezTo>
                      <a:pt x="4369" y="409"/>
                      <a:pt x="4382" y="415"/>
                      <a:pt x="4394" y="422"/>
                    </a:cubicBezTo>
                    <a:cubicBezTo>
                      <a:pt x="4406" y="428"/>
                      <a:pt x="4418" y="435"/>
                      <a:pt x="4430" y="442"/>
                    </a:cubicBezTo>
                    <a:cubicBezTo>
                      <a:pt x="4435" y="445"/>
                      <a:pt x="4441" y="448"/>
                      <a:pt x="4447" y="451"/>
                    </a:cubicBezTo>
                    <a:cubicBezTo>
                      <a:pt x="4452" y="455"/>
                      <a:pt x="4458" y="458"/>
                      <a:pt x="4463" y="462"/>
                    </a:cubicBezTo>
                    <a:cubicBezTo>
                      <a:pt x="4551" y="516"/>
                      <a:pt x="4622" y="570"/>
                      <a:pt x="4678" y="616"/>
                    </a:cubicBezTo>
                    <a:cubicBezTo>
                      <a:pt x="4751" y="676"/>
                      <a:pt x="4786" y="709"/>
                      <a:pt x="4812" y="738"/>
                    </a:cubicBezTo>
                    <a:cubicBezTo>
                      <a:pt x="4824" y="753"/>
                      <a:pt x="4846" y="779"/>
                      <a:pt x="4840" y="786"/>
                    </a:cubicBezTo>
                    <a:cubicBezTo>
                      <a:pt x="4834" y="792"/>
                      <a:pt x="4811" y="776"/>
                      <a:pt x="4781" y="752"/>
                    </a:cubicBezTo>
                    <a:cubicBezTo>
                      <a:pt x="4750" y="728"/>
                      <a:pt x="4707" y="695"/>
                      <a:pt x="4647" y="657"/>
                    </a:cubicBezTo>
                    <a:cubicBezTo>
                      <a:pt x="4587" y="619"/>
                      <a:pt x="4513" y="577"/>
                      <a:pt x="4423" y="539"/>
                    </a:cubicBezTo>
                    <a:cubicBezTo>
                      <a:pt x="4334" y="500"/>
                      <a:pt x="4230" y="467"/>
                      <a:pt x="4115" y="449"/>
                    </a:cubicBezTo>
                    <a:cubicBezTo>
                      <a:pt x="4058" y="440"/>
                      <a:pt x="3998" y="433"/>
                      <a:pt x="3935" y="433"/>
                    </a:cubicBezTo>
                    <a:cubicBezTo>
                      <a:pt x="3873" y="433"/>
                      <a:pt x="3809" y="437"/>
                      <a:pt x="3745" y="447"/>
                    </a:cubicBezTo>
                    <a:cubicBezTo>
                      <a:pt x="3615" y="468"/>
                      <a:pt x="3483" y="511"/>
                      <a:pt x="3358" y="578"/>
                    </a:cubicBezTo>
                    <a:cubicBezTo>
                      <a:pt x="3295" y="612"/>
                      <a:pt x="3233" y="651"/>
                      <a:pt x="3174" y="695"/>
                    </a:cubicBezTo>
                    <a:cubicBezTo>
                      <a:pt x="3160" y="706"/>
                      <a:pt x="2084" y="1749"/>
                      <a:pt x="2026" y="1808"/>
                    </a:cubicBezTo>
                    <a:cubicBezTo>
                      <a:pt x="2005" y="1830"/>
                      <a:pt x="2006" y="1854"/>
                      <a:pt x="2031" y="1879"/>
                    </a:cubicBezTo>
                    <a:cubicBezTo>
                      <a:pt x="2436" y="2284"/>
                      <a:pt x="3567" y="3413"/>
                      <a:pt x="3761" y="3607"/>
                    </a:cubicBezTo>
                    <a:cubicBezTo>
                      <a:pt x="3779" y="3626"/>
                      <a:pt x="3784" y="3641"/>
                      <a:pt x="3764" y="3661"/>
                    </a:cubicBezTo>
                    <a:cubicBezTo>
                      <a:pt x="3425" y="4002"/>
                      <a:pt x="2702" y="4723"/>
                      <a:pt x="2702" y="47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EA5571F7-40F5-4BF7-A263-4010F0181AF1}"/>
                </a:ext>
              </a:extLst>
            </p:cNvPr>
            <p:cNvSpPr/>
            <p:nvPr/>
          </p:nvSpPr>
          <p:spPr>
            <a:xfrm>
              <a:off x="11301412" y="6235700"/>
              <a:ext cx="890588" cy="6223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>
                <a:solidFill>
                  <a:srgbClr val="FFFFFF"/>
                </a:solidFill>
              </a:endParaRPr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="" xmlns:a16="http://schemas.microsoft.com/office/drawing/2014/main" id="{8EFE9A0A-E7E4-4362-BC4C-EED215F04E32}"/>
                </a:ext>
              </a:extLst>
            </p:cNvPr>
            <p:cNvCxnSpPr>
              <a:cxnSpLocks/>
            </p:cNvCxnSpPr>
            <p:nvPr/>
          </p:nvCxnSpPr>
          <p:spPr>
            <a:xfrm>
              <a:off x="3657600" y="5911623"/>
              <a:ext cx="28440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="" xmlns:a16="http://schemas.microsoft.com/office/drawing/2014/main" id="{DE833A88-4877-4457-8326-0BE0153EBF7F}"/>
                </a:ext>
              </a:extLst>
            </p:cNvPr>
            <p:cNvCxnSpPr>
              <a:cxnSpLocks/>
            </p:cNvCxnSpPr>
            <p:nvPr/>
          </p:nvCxnSpPr>
          <p:spPr>
            <a:xfrm>
              <a:off x="660400" y="5911623"/>
              <a:ext cx="28440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660543"/>
              </p:ext>
            </p:extLst>
          </p:nvPr>
        </p:nvGraphicFramePr>
        <p:xfrm>
          <a:off x="6607511" y="2223967"/>
          <a:ext cx="5284007" cy="2132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68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480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528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54591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50496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47767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55955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464024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614149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</a:tblGrid>
              <a:tr h="381531">
                <a:tc rowSpan="2" gridSpan="2">
                  <a:txBody>
                    <a:bodyPr/>
                    <a:lstStyle/>
                    <a:p>
                      <a:pPr algn="just"/>
                      <a:r>
                        <a:rPr lang="en-US" altLang="zh-CN" sz="1200" dirty="0"/>
                        <a:t>Global</a:t>
                      </a:r>
                      <a:r>
                        <a:rPr lang="en-US" altLang="zh-CN" sz="1200" baseline="0" dirty="0"/>
                        <a:t> IVD </a:t>
                      </a:r>
                    </a:p>
                    <a:p>
                      <a:pPr algn="just"/>
                      <a:r>
                        <a:rPr lang="en-US" altLang="zh-CN" sz="1200" baseline="0" dirty="0"/>
                        <a:t>Market Trend</a:t>
                      </a:r>
                      <a:endParaRPr lang="zh-CN" altLang="en-US" sz="12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2013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2014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2016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2017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CAGR(%) </a:t>
                      </a:r>
                      <a:endParaRPr lang="en-US" altLang="zh-CN" sz="1000" b="0" i="0" u="none" strike="noStrike" kern="1200" baseline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7636">
                <a:tc gridSpan="2"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45.7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48.7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52.2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55.9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60.1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64.7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7.2%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7636">
                <a:tc rowSpan="2">
                  <a:txBody>
                    <a:bodyPr/>
                    <a:lstStyle/>
                    <a:p>
                      <a:r>
                        <a:rPr lang="en-US" altLang="zh-CN" sz="12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Molecular Diagnostics </a:t>
                      </a:r>
                      <a:endParaRPr lang="en-US" altLang="zh-CN" sz="1200" dirty="0"/>
                    </a:p>
                    <a:p>
                      <a:r>
                        <a:rPr lang="en-US" altLang="zh-CN" sz="1400" dirty="0"/>
                        <a:t>(MDX)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dirty="0"/>
                        <a:t>World</a:t>
                      </a:r>
                      <a:endParaRPr lang="zh-CN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5.0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5.6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6.3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7.2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8.1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9.1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12.6%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72908">
                <a:tc v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dirty="0"/>
                        <a:t>Korea</a:t>
                      </a:r>
                      <a:endParaRPr lang="zh-CN" alt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CN" sz="12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(B.KRW)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55.7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64.7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73.0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82.6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93.5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106.4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13.0%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7636">
                <a:tc>
                  <a:txBody>
                    <a:bodyPr/>
                    <a:lstStyle/>
                    <a:p>
                      <a:r>
                        <a:rPr lang="en-US" altLang="zh-CN" sz="1400" dirty="0"/>
                        <a:t>POCT</a:t>
                      </a:r>
                      <a:endParaRPr lang="zh-CN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100" dirty="0"/>
                        <a:t>World</a:t>
                      </a:r>
                      <a:endParaRPr lang="zh-CN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5.4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6.1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6.5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7.1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7.7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/>
                        <a:t>9.0</a:t>
                      </a:r>
                      <a:endParaRPr lang="zh-CN" alt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000" dirty="0">
                          <a:solidFill>
                            <a:srgbClr val="C00000"/>
                          </a:solidFill>
                        </a:rPr>
                        <a:t>10.9%</a:t>
                      </a:r>
                      <a:endParaRPr lang="zh-CN" altLang="en-US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标题 1"/>
          <p:cNvSpPr txBox="1">
            <a:spLocks/>
          </p:cNvSpPr>
          <p:nvPr/>
        </p:nvSpPr>
        <p:spPr>
          <a:xfrm>
            <a:off x="-34119" y="23525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分子诊断市场展望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43" y="1498031"/>
            <a:ext cx="2879137" cy="42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52" y="1498031"/>
            <a:ext cx="2868871" cy="42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34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662687" y="520445"/>
            <a:ext cx="10858500" cy="10287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 smtClean="0"/>
              <a:t>核心竞争力</a:t>
            </a:r>
            <a:endParaRPr lang="zh-CN" altLang="en-US" sz="4400" dirty="0"/>
          </a:p>
        </p:txBody>
      </p:sp>
      <p:grpSp>
        <p:nvGrpSpPr>
          <p:cNvPr id="31" name="Group 3">
            <a:extLst>
              <a:ext uri="{FF2B5EF4-FFF2-40B4-BE49-F238E27FC236}">
                <a16:creationId xmlns:p14="http://schemas.microsoft.com/office/powerpoint/2010/main" xmlns:a16="http://schemas.microsoft.com/office/drawing/2014/main" xmlns:lc="http://schemas.openxmlformats.org/drawingml/2006/lockedCanvas" xmlns="" id="{3A9E447D-345A-401F-8F4A-807CC8768011}"/>
              </a:ext>
            </a:extLst>
          </p:cNvPr>
          <p:cNvGrpSpPr/>
          <p:nvPr/>
        </p:nvGrpSpPr>
        <p:grpSpPr>
          <a:xfrm>
            <a:off x="1410990" y="1874379"/>
            <a:ext cx="9533459" cy="3844575"/>
            <a:chOff x="1364050" y="2083638"/>
            <a:chExt cx="9394082" cy="3724824"/>
          </a:xfrm>
        </p:grpSpPr>
        <p:sp>
          <p:nvSpPr>
            <p:cNvPr id="32" name="矩形 31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F09F9C3-0EDB-456C-BA7C-94416F0FB352}"/>
                </a:ext>
              </a:extLst>
            </p:cNvPr>
            <p:cNvSpPr/>
            <p:nvPr/>
          </p:nvSpPr>
          <p:spPr>
            <a:xfrm>
              <a:off x="5087520" y="2356281"/>
              <a:ext cx="2016961" cy="2114669"/>
            </a:xfrm>
            <a:prstGeom prst="rect">
              <a:avLst/>
            </a:prstGeom>
            <a:blipFill>
              <a:blip r:embed="rId3"/>
              <a:srcRect/>
              <a:stretch>
                <a:fillRect l="-5441" r="-5371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92346F1-5C28-4145-90DD-C8D3EB3492CC}"/>
                </a:ext>
              </a:extLst>
            </p:cNvPr>
            <p:cNvGrpSpPr/>
            <p:nvPr/>
          </p:nvGrpSpPr>
          <p:grpSpPr>
            <a:xfrm>
              <a:off x="6863678" y="2083638"/>
              <a:ext cx="3894454" cy="1194032"/>
              <a:chOff x="6762115" y="3280450"/>
              <a:chExt cx="3894454" cy="1194032"/>
            </a:xfrm>
          </p:grpSpPr>
          <p:sp>
            <p:nvSpPr>
              <p:cNvPr id="52" name="文本框 25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231CABAB-6351-4EF7-AF26-556101999ECB}"/>
                  </a:ext>
                </a:extLst>
              </p:cNvPr>
              <p:cNvSpPr txBox="1"/>
              <p:nvPr/>
            </p:nvSpPr>
            <p:spPr>
              <a:xfrm>
                <a:off x="7201980" y="3280450"/>
                <a:ext cx="345458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  <a:p>
                <a:r>
                  <a:rPr lang="zh-CN" altLang="en-US" b="1" dirty="0"/>
                  <a:t>卓越的技术与产品力 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84AAE493-6D2D-4886-B91E-6BD9C4EAFB29}"/>
                  </a:ext>
                </a:extLst>
              </p:cNvPr>
              <p:cNvSpPr/>
              <p:nvPr/>
            </p:nvSpPr>
            <p:spPr>
              <a:xfrm flipH="1">
                <a:off x="7172315" y="4027197"/>
                <a:ext cx="3454589" cy="4472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 smtClean="0">
                    <a:latin typeface="+mj-ea"/>
                    <a:ea typeface="+mj-ea"/>
                  </a:rPr>
                  <a:t>•</a:t>
                </a:r>
                <a:r>
                  <a:rPr lang="zh-CN" altLang="en-US" sz="1200" dirty="0">
                    <a:latin typeface="+mj-ea"/>
                    <a:ea typeface="+mj-ea"/>
                  </a:rPr>
                  <a:t>受认证的机器及诊断试剂，主要特征为卓越的超高速分析功能及独特的价格优势。 </a:t>
                </a:r>
              </a:p>
            </p:txBody>
          </p:sp>
          <p:grpSp>
            <p:nvGrpSpPr>
              <p:cNvPr id="54" name="组合 53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50741C57-A593-49BC-8162-869E75E917D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762115" y="3419176"/>
                <a:ext cx="410200" cy="410198"/>
                <a:chOff x="7592473" y="-222111"/>
                <a:chExt cx="444222" cy="444220"/>
              </a:xfrm>
            </p:grpSpPr>
            <p:sp>
              <p:nvSpPr>
                <p:cNvPr id="55" name="矩形 54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3EBB2D3E-FB08-41EF-9692-8D2487A8BC5A}"/>
                    </a:ext>
                  </a:extLst>
                </p:cNvPr>
                <p:cNvSpPr/>
                <p:nvPr/>
              </p:nvSpPr>
              <p:spPr>
                <a:xfrm>
                  <a:off x="7592473" y="-222111"/>
                  <a:ext cx="444222" cy="444220"/>
                </a:xfrm>
                <a:prstGeom prst="rect">
                  <a:avLst/>
                </a:prstGeom>
                <a:solidFill>
                  <a:schemeClr val="accent3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6" name="Freeform 55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1456592D-00B3-4218-B8DD-3513F9293F7B}"/>
                    </a:ext>
                  </a:extLst>
                </p:cNvPr>
                <p:cNvSpPr/>
                <p:nvPr/>
              </p:nvSpPr>
              <p:spPr bwMode="auto">
                <a:xfrm>
                  <a:off x="7711804" y="-88836"/>
                  <a:ext cx="205561" cy="177672"/>
                </a:xfrm>
                <a:custGeom>
                  <a:avLst/>
                  <a:gdLst>
                    <a:gd name="T0" fmla="*/ 3379 w 14571"/>
                    <a:gd name="T1" fmla="*/ 12594 h 12594"/>
                    <a:gd name="T2" fmla="*/ 3631 w 14571"/>
                    <a:gd name="T3" fmla="*/ 8903 h 12594"/>
                    <a:gd name="T4" fmla="*/ 4523 w 14571"/>
                    <a:gd name="T5" fmla="*/ 6850 h 12594"/>
                    <a:gd name="T6" fmla="*/ 4857 w 14571"/>
                    <a:gd name="T7" fmla="*/ 8701 h 12594"/>
                    <a:gd name="T8" fmla="*/ 5876 w 14571"/>
                    <a:gd name="T9" fmla="*/ 5202 h 12594"/>
                    <a:gd name="T10" fmla="*/ 7765 w 14571"/>
                    <a:gd name="T11" fmla="*/ 12594 h 12594"/>
                    <a:gd name="T12" fmla="*/ 8570 w 14571"/>
                    <a:gd name="T13" fmla="*/ 2349 h 12594"/>
                    <a:gd name="T14" fmla="*/ 8323 w 14571"/>
                    <a:gd name="T15" fmla="*/ 4627 h 12594"/>
                    <a:gd name="T16" fmla="*/ 4802 w 14571"/>
                    <a:gd name="T17" fmla="*/ 0 h 12594"/>
                    <a:gd name="T18" fmla="*/ 2404 w 14571"/>
                    <a:gd name="T19" fmla="*/ 5766 h 12594"/>
                    <a:gd name="T20" fmla="*/ 1889 w 14571"/>
                    <a:gd name="T21" fmla="*/ 3674 h 12594"/>
                    <a:gd name="T22" fmla="*/ 400 w 14571"/>
                    <a:gd name="T23" fmla="*/ 7715 h 12594"/>
                    <a:gd name="T24" fmla="*/ 3379 w 14571"/>
                    <a:gd name="T25" fmla="*/ 12594 h 12594"/>
                    <a:gd name="T26" fmla="*/ 3379 w 14571"/>
                    <a:gd name="T27" fmla="*/ 12594 h 125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571" h="12594">
                      <a:moveTo>
                        <a:pt x="3379" y="12594"/>
                      </a:moveTo>
                      <a:cubicBezTo>
                        <a:pt x="2535" y="10847"/>
                        <a:pt x="2984" y="9845"/>
                        <a:pt x="3631" y="8903"/>
                      </a:cubicBezTo>
                      <a:cubicBezTo>
                        <a:pt x="4337" y="7874"/>
                        <a:pt x="4523" y="6850"/>
                        <a:pt x="4523" y="6850"/>
                      </a:cubicBezTo>
                      <a:cubicBezTo>
                        <a:pt x="4523" y="6850"/>
                        <a:pt x="5076" y="7573"/>
                        <a:pt x="4857" y="8701"/>
                      </a:cubicBezTo>
                      <a:cubicBezTo>
                        <a:pt x="5837" y="7606"/>
                        <a:pt x="6023" y="5870"/>
                        <a:pt x="5876" y="5202"/>
                      </a:cubicBezTo>
                      <a:cubicBezTo>
                        <a:pt x="8099" y="6751"/>
                        <a:pt x="9046" y="10108"/>
                        <a:pt x="7765" y="12594"/>
                      </a:cubicBezTo>
                      <a:cubicBezTo>
                        <a:pt x="14571" y="8750"/>
                        <a:pt x="9457" y="3001"/>
                        <a:pt x="8570" y="2349"/>
                      </a:cubicBezTo>
                      <a:cubicBezTo>
                        <a:pt x="8865" y="3001"/>
                        <a:pt x="8920" y="4096"/>
                        <a:pt x="8323" y="4627"/>
                      </a:cubicBezTo>
                      <a:cubicBezTo>
                        <a:pt x="7310" y="788"/>
                        <a:pt x="4802" y="0"/>
                        <a:pt x="4802" y="0"/>
                      </a:cubicBezTo>
                      <a:cubicBezTo>
                        <a:pt x="5098" y="1982"/>
                        <a:pt x="3724" y="4145"/>
                        <a:pt x="2404" y="5766"/>
                      </a:cubicBezTo>
                      <a:cubicBezTo>
                        <a:pt x="2355" y="4977"/>
                        <a:pt x="2305" y="4430"/>
                        <a:pt x="1889" y="3674"/>
                      </a:cubicBezTo>
                      <a:cubicBezTo>
                        <a:pt x="1796" y="5109"/>
                        <a:pt x="696" y="6281"/>
                        <a:pt x="400" y="7715"/>
                      </a:cubicBezTo>
                      <a:cubicBezTo>
                        <a:pt x="0" y="9664"/>
                        <a:pt x="701" y="11088"/>
                        <a:pt x="3379" y="12594"/>
                      </a:cubicBezTo>
                      <a:close/>
                      <a:moveTo>
                        <a:pt x="3379" y="12594"/>
                      </a:move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4" name="组合 33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DFC660E-D8F1-4153-B2DC-47AB9518388E}"/>
                </a:ext>
              </a:extLst>
            </p:cNvPr>
            <p:cNvGrpSpPr>
              <a:grpSpLocks/>
            </p:cNvGrpSpPr>
            <p:nvPr/>
          </p:nvGrpSpPr>
          <p:grpSpPr>
            <a:xfrm>
              <a:off x="6863678" y="4026303"/>
              <a:ext cx="3894454" cy="1782159"/>
              <a:chOff x="6762113" y="3377556"/>
              <a:chExt cx="3894454" cy="1782161"/>
            </a:xfrm>
          </p:grpSpPr>
          <p:sp>
            <p:nvSpPr>
              <p:cNvPr id="47" name="文本框 53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FA7EC36F-85C7-4655-BBF6-CC509004E856}"/>
                  </a:ext>
                </a:extLst>
              </p:cNvPr>
              <p:cNvSpPr txBox="1"/>
              <p:nvPr/>
            </p:nvSpPr>
            <p:spPr>
              <a:xfrm>
                <a:off x="7201978" y="3377556"/>
                <a:ext cx="3454589" cy="6463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  <a:p>
                <a:r>
                  <a:rPr lang="zh-CN" altLang="en-US" b="1" dirty="0"/>
                  <a:t>环球网络 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48" name="矩形 47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9BBF2261-15F8-4C17-B07B-35DC0ED7CCB7}"/>
                  </a:ext>
                </a:extLst>
              </p:cNvPr>
              <p:cNvSpPr/>
              <p:nvPr/>
            </p:nvSpPr>
            <p:spPr>
              <a:xfrm flipH="1">
                <a:off x="7201978" y="4205508"/>
                <a:ext cx="3454589" cy="9542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000" dirty="0"/>
              </a:p>
              <a:p>
                <a:r>
                  <a:rPr lang="en-US" altLang="zh-CN" sz="1200" dirty="0" smtClean="0">
                    <a:latin typeface="+mj-ea"/>
                    <a:ea typeface="+mj-ea"/>
                  </a:rPr>
                  <a:t>•</a:t>
                </a:r>
                <a:r>
                  <a:rPr lang="en-US" altLang="zh-CN" sz="1200" dirty="0">
                    <a:latin typeface="+mj-ea"/>
                    <a:ea typeface="+mj-ea"/>
                  </a:rPr>
                  <a:t>R&amp;D</a:t>
                </a:r>
                <a:r>
                  <a:rPr lang="zh-CN" altLang="en-US" sz="1200" dirty="0">
                    <a:latin typeface="+mj-ea"/>
                    <a:ea typeface="+mj-ea"/>
                  </a:rPr>
                  <a:t>及营销领域上具备强烈的环球网络（菲律宾，马来西亚，印度尼西亚，越南等当地有力企业） </a:t>
                </a:r>
              </a:p>
              <a:p>
                <a:r>
                  <a:rPr lang="en-US" altLang="zh-CN" sz="1200" dirty="0">
                    <a:latin typeface="+mj-ea"/>
                    <a:ea typeface="+mj-ea"/>
                  </a:rPr>
                  <a:t>•</a:t>
                </a:r>
                <a:r>
                  <a:rPr lang="zh-CN" altLang="en-US" sz="1200" dirty="0">
                    <a:latin typeface="+mj-ea"/>
                    <a:ea typeface="+mj-ea"/>
                  </a:rPr>
                  <a:t>与有前途的生命工学企业共同合作形成广泛的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供应</a:t>
                </a:r>
                <a:r>
                  <a:rPr lang="zh-CN" altLang="en-US" sz="1200" dirty="0"/>
                  <a:t>网</a:t>
                </a:r>
                <a:endParaRPr lang="zh-CN" altLang="en-US" sz="1200" dirty="0"/>
              </a:p>
            </p:txBody>
          </p:sp>
          <p:grpSp>
            <p:nvGrpSpPr>
              <p:cNvPr id="49" name="组合 48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DB80B4AD-CE74-4569-9750-1AF13E02E9B4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6762113" y="3516285"/>
                <a:ext cx="410200" cy="410198"/>
                <a:chOff x="7881396" y="3619774"/>
                <a:chExt cx="444222" cy="444220"/>
              </a:xfrm>
            </p:grpSpPr>
            <p:sp>
              <p:nvSpPr>
                <p:cNvPr id="50" name="矩形 49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88281FAE-20F7-40E5-9C72-58E7D01DE98D}"/>
                    </a:ext>
                  </a:extLst>
                </p:cNvPr>
                <p:cNvSpPr/>
                <p:nvPr/>
              </p:nvSpPr>
              <p:spPr>
                <a:xfrm>
                  <a:off x="7881396" y="3619774"/>
                  <a:ext cx="444222" cy="444220"/>
                </a:xfrm>
                <a:prstGeom prst="rect">
                  <a:avLst/>
                </a:prstGeom>
                <a:solidFill>
                  <a:schemeClr val="accent6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6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Freeform 23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6A417A23-8FEB-4BD3-B43C-8157BBF2B7B2}"/>
                    </a:ext>
                  </a:extLst>
                </p:cNvPr>
                <p:cNvSpPr/>
                <p:nvPr/>
              </p:nvSpPr>
              <p:spPr bwMode="auto">
                <a:xfrm>
                  <a:off x="8000727" y="3739220"/>
                  <a:ext cx="205561" cy="205327"/>
                </a:xfrm>
                <a:custGeom>
                  <a:avLst/>
                  <a:gdLst>
                    <a:gd name="T0" fmla="*/ 10906 w 12797"/>
                    <a:gd name="T1" fmla="*/ 1875 h 12781"/>
                    <a:gd name="T2" fmla="*/ 6391 w 12797"/>
                    <a:gd name="T3" fmla="*/ 0 h 12781"/>
                    <a:gd name="T4" fmla="*/ 1875 w 12797"/>
                    <a:gd name="T5" fmla="*/ 1875 h 12781"/>
                    <a:gd name="T6" fmla="*/ 1234 w 12797"/>
                    <a:gd name="T7" fmla="*/ 2625 h 12781"/>
                    <a:gd name="T8" fmla="*/ 0 w 12797"/>
                    <a:gd name="T9" fmla="*/ 6391 h 12781"/>
                    <a:gd name="T10" fmla="*/ 1875 w 12797"/>
                    <a:gd name="T11" fmla="*/ 10906 h 12781"/>
                    <a:gd name="T12" fmla="*/ 6391 w 12797"/>
                    <a:gd name="T13" fmla="*/ 12781 h 12781"/>
                    <a:gd name="T14" fmla="*/ 10906 w 12797"/>
                    <a:gd name="T15" fmla="*/ 10906 h 12781"/>
                    <a:gd name="T16" fmla="*/ 12781 w 12797"/>
                    <a:gd name="T17" fmla="*/ 6391 h 12781"/>
                    <a:gd name="T18" fmla="*/ 11219 w 12797"/>
                    <a:gd name="T19" fmla="*/ 9484 h 12781"/>
                    <a:gd name="T20" fmla="*/ 9906 w 12797"/>
                    <a:gd name="T21" fmla="*/ 6719 h 12781"/>
                    <a:gd name="T22" fmla="*/ 11219 w 12797"/>
                    <a:gd name="T23" fmla="*/ 9484 h 12781"/>
                    <a:gd name="T24" fmla="*/ 2891 w 12797"/>
                    <a:gd name="T25" fmla="*/ 6734 h 12781"/>
                    <a:gd name="T26" fmla="*/ 1578 w 12797"/>
                    <a:gd name="T27" fmla="*/ 9500 h 12781"/>
                    <a:gd name="T28" fmla="*/ 1609 w 12797"/>
                    <a:gd name="T29" fmla="*/ 3250 h 12781"/>
                    <a:gd name="T30" fmla="*/ 2891 w 12797"/>
                    <a:gd name="T31" fmla="*/ 6063 h 12781"/>
                    <a:gd name="T32" fmla="*/ 1609 w 12797"/>
                    <a:gd name="T33" fmla="*/ 3250 h 12781"/>
                    <a:gd name="T34" fmla="*/ 3563 w 12797"/>
                    <a:gd name="T35" fmla="*/ 6063 h 12781"/>
                    <a:gd name="T36" fmla="*/ 6063 w 12797"/>
                    <a:gd name="T37" fmla="*/ 4203 h 12781"/>
                    <a:gd name="T38" fmla="*/ 6063 w 12797"/>
                    <a:gd name="T39" fmla="*/ 6734 h 12781"/>
                    <a:gd name="T40" fmla="*/ 3813 w 12797"/>
                    <a:gd name="T41" fmla="*/ 8750 h 12781"/>
                    <a:gd name="T42" fmla="*/ 6063 w 12797"/>
                    <a:gd name="T43" fmla="*/ 6734 h 12781"/>
                    <a:gd name="T44" fmla="*/ 9234 w 12797"/>
                    <a:gd name="T45" fmla="*/ 6734 h 12781"/>
                    <a:gd name="T46" fmla="*/ 6734 w 12797"/>
                    <a:gd name="T47" fmla="*/ 8516 h 12781"/>
                    <a:gd name="T48" fmla="*/ 6734 w 12797"/>
                    <a:gd name="T49" fmla="*/ 6063 h 12781"/>
                    <a:gd name="T50" fmla="*/ 8969 w 12797"/>
                    <a:gd name="T51" fmla="*/ 3969 h 12781"/>
                    <a:gd name="T52" fmla="*/ 6734 w 12797"/>
                    <a:gd name="T53" fmla="*/ 6063 h 12781"/>
                    <a:gd name="T54" fmla="*/ 6734 w 12797"/>
                    <a:gd name="T55" fmla="*/ 719 h 12781"/>
                    <a:gd name="T56" fmla="*/ 8344 w 12797"/>
                    <a:gd name="T57" fmla="*/ 2266 h 12781"/>
                    <a:gd name="T58" fmla="*/ 6734 w 12797"/>
                    <a:gd name="T59" fmla="*/ 3531 h 12781"/>
                    <a:gd name="T60" fmla="*/ 6063 w 12797"/>
                    <a:gd name="T61" fmla="*/ 719 h 12781"/>
                    <a:gd name="T62" fmla="*/ 4016 w 12797"/>
                    <a:gd name="T63" fmla="*/ 3313 h 12781"/>
                    <a:gd name="T64" fmla="*/ 5375 w 12797"/>
                    <a:gd name="T65" fmla="*/ 1078 h 12781"/>
                    <a:gd name="T66" fmla="*/ 6063 w 12797"/>
                    <a:gd name="T67" fmla="*/ 12078 h 12781"/>
                    <a:gd name="T68" fmla="*/ 4453 w 12797"/>
                    <a:gd name="T69" fmla="*/ 10531 h 12781"/>
                    <a:gd name="T70" fmla="*/ 6063 w 12797"/>
                    <a:gd name="T71" fmla="*/ 9188 h 12781"/>
                    <a:gd name="T72" fmla="*/ 6734 w 12797"/>
                    <a:gd name="T73" fmla="*/ 12078 h 12781"/>
                    <a:gd name="T74" fmla="*/ 8797 w 12797"/>
                    <a:gd name="T75" fmla="*/ 9406 h 12781"/>
                    <a:gd name="T76" fmla="*/ 7422 w 12797"/>
                    <a:gd name="T77" fmla="*/ 11719 h 12781"/>
                    <a:gd name="T78" fmla="*/ 9625 w 12797"/>
                    <a:gd name="T79" fmla="*/ 3828 h 12781"/>
                    <a:gd name="T80" fmla="*/ 12125 w 12797"/>
                    <a:gd name="T81" fmla="*/ 6063 h 12781"/>
                    <a:gd name="T82" fmla="*/ 10438 w 12797"/>
                    <a:gd name="T83" fmla="*/ 2344 h 12781"/>
                    <a:gd name="T84" fmla="*/ 9438 w 12797"/>
                    <a:gd name="T85" fmla="*/ 3172 h 12781"/>
                    <a:gd name="T86" fmla="*/ 8297 w 12797"/>
                    <a:gd name="T87" fmla="*/ 1000 h 12781"/>
                    <a:gd name="T88" fmla="*/ 4484 w 12797"/>
                    <a:gd name="T89" fmla="*/ 1000 h 12781"/>
                    <a:gd name="T90" fmla="*/ 3344 w 12797"/>
                    <a:gd name="T91" fmla="*/ 3172 h 12781"/>
                    <a:gd name="T92" fmla="*/ 2344 w 12797"/>
                    <a:gd name="T93" fmla="*/ 2344 h 12781"/>
                    <a:gd name="T94" fmla="*/ 2344 w 12797"/>
                    <a:gd name="T95" fmla="*/ 10438 h 12781"/>
                    <a:gd name="T96" fmla="*/ 3328 w 12797"/>
                    <a:gd name="T97" fmla="*/ 9547 h 12781"/>
                    <a:gd name="T98" fmla="*/ 4484 w 12797"/>
                    <a:gd name="T99" fmla="*/ 11781 h 12781"/>
                    <a:gd name="T100" fmla="*/ 8297 w 12797"/>
                    <a:gd name="T101" fmla="*/ 11797 h 12781"/>
                    <a:gd name="T102" fmla="*/ 9453 w 12797"/>
                    <a:gd name="T103" fmla="*/ 9563 h 12781"/>
                    <a:gd name="T104" fmla="*/ 10438 w 12797"/>
                    <a:gd name="T105" fmla="*/ 10453 h 127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797" h="12781">
                      <a:moveTo>
                        <a:pt x="12281" y="3906"/>
                      </a:moveTo>
                      <a:cubicBezTo>
                        <a:pt x="11953" y="3141"/>
                        <a:pt x="11500" y="2453"/>
                        <a:pt x="10906" y="1875"/>
                      </a:cubicBezTo>
                      <a:cubicBezTo>
                        <a:pt x="10313" y="1281"/>
                        <a:pt x="9641" y="828"/>
                        <a:pt x="8875" y="500"/>
                      </a:cubicBezTo>
                      <a:cubicBezTo>
                        <a:pt x="8094" y="172"/>
                        <a:pt x="7266" y="0"/>
                        <a:pt x="6391" y="0"/>
                      </a:cubicBezTo>
                      <a:cubicBezTo>
                        <a:pt x="5531" y="0"/>
                        <a:pt x="4688" y="172"/>
                        <a:pt x="3906" y="500"/>
                      </a:cubicBezTo>
                      <a:cubicBezTo>
                        <a:pt x="3141" y="828"/>
                        <a:pt x="2453" y="1281"/>
                        <a:pt x="1875" y="1875"/>
                      </a:cubicBezTo>
                      <a:cubicBezTo>
                        <a:pt x="1641" y="2109"/>
                        <a:pt x="1438" y="2344"/>
                        <a:pt x="1250" y="2594"/>
                      </a:cubicBezTo>
                      <a:cubicBezTo>
                        <a:pt x="1250" y="2594"/>
                        <a:pt x="1234" y="2609"/>
                        <a:pt x="1234" y="2625"/>
                      </a:cubicBezTo>
                      <a:cubicBezTo>
                        <a:pt x="938" y="3016"/>
                        <a:pt x="703" y="3453"/>
                        <a:pt x="500" y="3906"/>
                      </a:cubicBezTo>
                      <a:cubicBezTo>
                        <a:pt x="172" y="4688"/>
                        <a:pt x="0" y="5531"/>
                        <a:pt x="0" y="6391"/>
                      </a:cubicBezTo>
                      <a:cubicBezTo>
                        <a:pt x="0" y="7250"/>
                        <a:pt x="172" y="8094"/>
                        <a:pt x="500" y="8875"/>
                      </a:cubicBezTo>
                      <a:cubicBezTo>
                        <a:pt x="828" y="9641"/>
                        <a:pt x="1281" y="10328"/>
                        <a:pt x="1875" y="10906"/>
                      </a:cubicBezTo>
                      <a:cubicBezTo>
                        <a:pt x="2469" y="11484"/>
                        <a:pt x="3141" y="11953"/>
                        <a:pt x="3906" y="12281"/>
                      </a:cubicBezTo>
                      <a:cubicBezTo>
                        <a:pt x="4688" y="12609"/>
                        <a:pt x="5531" y="12781"/>
                        <a:pt x="6391" y="12781"/>
                      </a:cubicBezTo>
                      <a:cubicBezTo>
                        <a:pt x="7250" y="12781"/>
                        <a:pt x="8094" y="12609"/>
                        <a:pt x="8875" y="12281"/>
                      </a:cubicBezTo>
                      <a:cubicBezTo>
                        <a:pt x="9641" y="11953"/>
                        <a:pt x="10328" y="11500"/>
                        <a:pt x="10906" y="10906"/>
                      </a:cubicBezTo>
                      <a:cubicBezTo>
                        <a:pt x="11500" y="10313"/>
                        <a:pt x="11953" y="9641"/>
                        <a:pt x="12281" y="8875"/>
                      </a:cubicBezTo>
                      <a:cubicBezTo>
                        <a:pt x="12609" y="8094"/>
                        <a:pt x="12781" y="7250"/>
                        <a:pt x="12781" y="6391"/>
                      </a:cubicBezTo>
                      <a:cubicBezTo>
                        <a:pt x="12797" y="5531"/>
                        <a:pt x="12625" y="4688"/>
                        <a:pt x="12281" y="3906"/>
                      </a:cubicBezTo>
                      <a:close/>
                      <a:moveTo>
                        <a:pt x="11219" y="9484"/>
                      </a:moveTo>
                      <a:cubicBezTo>
                        <a:pt x="10766" y="9250"/>
                        <a:pt x="10234" y="9047"/>
                        <a:pt x="9641" y="8891"/>
                      </a:cubicBezTo>
                      <a:cubicBezTo>
                        <a:pt x="9797" y="8203"/>
                        <a:pt x="9891" y="7469"/>
                        <a:pt x="9906" y="6719"/>
                      </a:cubicBezTo>
                      <a:lnTo>
                        <a:pt x="12109" y="6719"/>
                      </a:lnTo>
                      <a:cubicBezTo>
                        <a:pt x="12047" y="7719"/>
                        <a:pt x="11734" y="8672"/>
                        <a:pt x="11219" y="9484"/>
                      </a:cubicBezTo>
                      <a:close/>
                      <a:moveTo>
                        <a:pt x="688" y="6734"/>
                      </a:moveTo>
                      <a:lnTo>
                        <a:pt x="2891" y="6734"/>
                      </a:lnTo>
                      <a:cubicBezTo>
                        <a:pt x="2906" y="7484"/>
                        <a:pt x="3000" y="8219"/>
                        <a:pt x="3156" y="8906"/>
                      </a:cubicBezTo>
                      <a:cubicBezTo>
                        <a:pt x="2563" y="9063"/>
                        <a:pt x="2031" y="9266"/>
                        <a:pt x="1578" y="9500"/>
                      </a:cubicBezTo>
                      <a:cubicBezTo>
                        <a:pt x="1047" y="8672"/>
                        <a:pt x="734" y="7719"/>
                        <a:pt x="688" y="6734"/>
                      </a:cubicBezTo>
                      <a:close/>
                      <a:moveTo>
                        <a:pt x="1609" y="3250"/>
                      </a:moveTo>
                      <a:cubicBezTo>
                        <a:pt x="2063" y="3484"/>
                        <a:pt x="2578" y="3672"/>
                        <a:pt x="3172" y="3828"/>
                      </a:cubicBezTo>
                      <a:cubicBezTo>
                        <a:pt x="3000" y="4531"/>
                        <a:pt x="2906" y="5281"/>
                        <a:pt x="2891" y="6063"/>
                      </a:cubicBezTo>
                      <a:lnTo>
                        <a:pt x="688" y="6063"/>
                      </a:lnTo>
                      <a:cubicBezTo>
                        <a:pt x="734" y="5047"/>
                        <a:pt x="1063" y="4078"/>
                        <a:pt x="1609" y="3250"/>
                      </a:cubicBezTo>
                      <a:close/>
                      <a:moveTo>
                        <a:pt x="6063" y="6063"/>
                      </a:moveTo>
                      <a:lnTo>
                        <a:pt x="3563" y="6063"/>
                      </a:lnTo>
                      <a:cubicBezTo>
                        <a:pt x="3578" y="5328"/>
                        <a:pt x="3672" y="4625"/>
                        <a:pt x="3828" y="3969"/>
                      </a:cubicBezTo>
                      <a:cubicBezTo>
                        <a:pt x="4531" y="4109"/>
                        <a:pt x="5281" y="4188"/>
                        <a:pt x="6063" y="4203"/>
                      </a:cubicBezTo>
                      <a:lnTo>
                        <a:pt x="6063" y="6063"/>
                      </a:lnTo>
                      <a:close/>
                      <a:moveTo>
                        <a:pt x="6063" y="6734"/>
                      </a:moveTo>
                      <a:lnTo>
                        <a:pt x="6063" y="8516"/>
                      </a:lnTo>
                      <a:cubicBezTo>
                        <a:pt x="5281" y="8531"/>
                        <a:pt x="4531" y="8609"/>
                        <a:pt x="3813" y="8750"/>
                      </a:cubicBezTo>
                      <a:cubicBezTo>
                        <a:pt x="3672" y="8125"/>
                        <a:pt x="3578" y="7438"/>
                        <a:pt x="3563" y="6734"/>
                      </a:cubicBezTo>
                      <a:lnTo>
                        <a:pt x="6063" y="6734"/>
                      </a:lnTo>
                      <a:close/>
                      <a:moveTo>
                        <a:pt x="6734" y="6734"/>
                      </a:moveTo>
                      <a:lnTo>
                        <a:pt x="9234" y="6734"/>
                      </a:lnTo>
                      <a:cubicBezTo>
                        <a:pt x="9219" y="7438"/>
                        <a:pt x="9125" y="8125"/>
                        <a:pt x="8984" y="8750"/>
                      </a:cubicBezTo>
                      <a:cubicBezTo>
                        <a:pt x="8281" y="8609"/>
                        <a:pt x="7516" y="8531"/>
                        <a:pt x="6734" y="8516"/>
                      </a:cubicBezTo>
                      <a:lnTo>
                        <a:pt x="6734" y="6734"/>
                      </a:lnTo>
                      <a:close/>
                      <a:moveTo>
                        <a:pt x="6734" y="6063"/>
                      </a:moveTo>
                      <a:lnTo>
                        <a:pt x="6734" y="4203"/>
                      </a:lnTo>
                      <a:cubicBezTo>
                        <a:pt x="7516" y="4188"/>
                        <a:pt x="8266" y="4109"/>
                        <a:pt x="8969" y="3969"/>
                      </a:cubicBezTo>
                      <a:cubicBezTo>
                        <a:pt x="9125" y="4625"/>
                        <a:pt x="9219" y="5328"/>
                        <a:pt x="9234" y="6063"/>
                      </a:cubicBezTo>
                      <a:lnTo>
                        <a:pt x="6734" y="6063"/>
                      </a:lnTo>
                      <a:close/>
                      <a:moveTo>
                        <a:pt x="6734" y="3531"/>
                      </a:moveTo>
                      <a:lnTo>
                        <a:pt x="6734" y="719"/>
                      </a:lnTo>
                      <a:cubicBezTo>
                        <a:pt x="6969" y="781"/>
                        <a:pt x="7203" y="891"/>
                        <a:pt x="7422" y="1078"/>
                      </a:cubicBezTo>
                      <a:cubicBezTo>
                        <a:pt x="7766" y="1359"/>
                        <a:pt x="8078" y="1750"/>
                        <a:pt x="8344" y="2266"/>
                      </a:cubicBezTo>
                      <a:cubicBezTo>
                        <a:pt x="8516" y="2594"/>
                        <a:pt x="8656" y="2938"/>
                        <a:pt x="8781" y="3313"/>
                      </a:cubicBezTo>
                      <a:cubicBezTo>
                        <a:pt x="8141" y="3438"/>
                        <a:pt x="7453" y="3516"/>
                        <a:pt x="6734" y="3531"/>
                      </a:cubicBezTo>
                      <a:close/>
                      <a:moveTo>
                        <a:pt x="5375" y="1078"/>
                      </a:moveTo>
                      <a:cubicBezTo>
                        <a:pt x="5594" y="891"/>
                        <a:pt x="5828" y="781"/>
                        <a:pt x="6063" y="719"/>
                      </a:cubicBezTo>
                      <a:lnTo>
                        <a:pt x="6063" y="3531"/>
                      </a:lnTo>
                      <a:cubicBezTo>
                        <a:pt x="5344" y="3516"/>
                        <a:pt x="4656" y="3438"/>
                        <a:pt x="4016" y="3313"/>
                      </a:cubicBezTo>
                      <a:cubicBezTo>
                        <a:pt x="4141" y="2938"/>
                        <a:pt x="4281" y="2578"/>
                        <a:pt x="4453" y="2266"/>
                      </a:cubicBezTo>
                      <a:cubicBezTo>
                        <a:pt x="4719" y="1750"/>
                        <a:pt x="5031" y="1344"/>
                        <a:pt x="5375" y="1078"/>
                      </a:cubicBezTo>
                      <a:close/>
                      <a:moveTo>
                        <a:pt x="6063" y="9188"/>
                      </a:moveTo>
                      <a:lnTo>
                        <a:pt x="6063" y="12078"/>
                      </a:lnTo>
                      <a:cubicBezTo>
                        <a:pt x="5828" y="12016"/>
                        <a:pt x="5594" y="11906"/>
                        <a:pt x="5375" y="11719"/>
                      </a:cubicBezTo>
                      <a:cubicBezTo>
                        <a:pt x="5031" y="11438"/>
                        <a:pt x="4719" y="11047"/>
                        <a:pt x="4453" y="10531"/>
                      </a:cubicBezTo>
                      <a:cubicBezTo>
                        <a:pt x="4281" y="10188"/>
                        <a:pt x="4125" y="9813"/>
                        <a:pt x="4000" y="9406"/>
                      </a:cubicBezTo>
                      <a:cubicBezTo>
                        <a:pt x="4641" y="9281"/>
                        <a:pt x="5344" y="9203"/>
                        <a:pt x="6063" y="9188"/>
                      </a:cubicBezTo>
                      <a:close/>
                      <a:moveTo>
                        <a:pt x="7422" y="11719"/>
                      </a:moveTo>
                      <a:cubicBezTo>
                        <a:pt x="7203" y="11906"/>
                        <a:pt x="6969" y="12016"/>
                        <a:pt x="6734" y="12078"/>
                      </a:cubicBezTo>
                      <a:lnTo>
                        <a:pt x="6734" y="9188"/>
                      </a:lnTo>
                      <a:cubicBezTo>
                        <a:pt x="7453" y="9203"/>
                        <a:pt x="8156" y="9281"/>
                        <a:pt x="8797" y="9406"/>
                      </a:cubicBezTo>
                      <a:cubicBezTo>
                        <a:pt x="8672" y="9813"/>
                        <a:pt x="8516" y="10188"/>
                        <a:pt x="8344" y="10531"/>
                      </a:cubicBezTo>
                      <a:cubicBezTo>
                        <a:pt x="8078" y="11047"/>
                        <a:pt x="7766" y="11438"/>
                        <a:pt x="7422" y="11719"/>
                      </a:cubicBezTo>
                      <a:close/>
                      <a:moveTo>
                        <a:pt x="9906" y="6063"/>
                      </a:moveTo>
                      <a:cubicBezTo>
                        <a:pt x="9891" y="5281"/>
                        <a:pt x="9781" y="4531"/>
                        <a:pt x="9625" y="3828"/>
                      </a:cubicBezTo>
                      <a:cubicBezTo>
                        <a:pt x="10203" y="3672"/>
                        <a:pt x="10734" y="3484"/>
                        <a:pt x="11188" y="3250"/>
                      </a:cubicBezTo>
                      <a:cubicBezTo>
                        <a:pt x="11734" y="4078"/>
                        <a:pt x="12063" y="5047"/>
                        <a:pt x="12125" y="6063"/>
                      </a:cubicBezTo>
                      <a:lnTo>
                        <a:pt x="9906" y="6063"/>
                      </a:lnTo>
                      <a:close/>
                      <a:moveTo>
                        <a:pt x="10438" y="2344"/>
                      </a:moveTo>
                      <a:cubicBezTo>
                        <a:pt x="10547" y="2453"/>
                        <a:pt x="10656" y="2578"/>
                        <a:pt x="10766" y="2703"/>
                      </a:cubicBezTo>
                      <a:cubicBezTo>
                        <a:pt x="10375" y="2891"/>
                        <a:pt x="9938" y="3047"/>
                        <a:pt x="9438" y="3172"/>
                      </a:cubicBezTo>
                      <a:cubicBezTo>
                        <a:pt x="9297" y="2734"/>
                        <a:pt x="9125" y="2328"/>
                        <a:pt x="8938" y="1953"/>
                      </a:cubicBezTo>
                      <a:cubicBezTo>
                        <a:pt x="8750" y="1578"/>
                        <a:pt x="8531" y="1266"/>
                        <a:pt x="8297" y="1000"/>
                      </a:cubicBezTo>
                      <a:cubicBezTo>
                        <a:pt x="9094" y="1281"/>
                        <a:pt x="9828" y="1734"/>
                        <a:pt x="10438" y="2344"/>
                      </a:cubicBezTo>
                      <a:close/>
                      <a:moveTo>
                        <a:pt x="4484" y="1000"/>
                      </a:moveTo>
                      <a:cubicBezTo>
                        <a:pt x="4250" y="1266"/>
                        <a:pt x="4031" y="1594"/>
                        <a:pt x="3844" y="1953"/>
                      </a:cubicBezTo>
                      <a:cubicBezTo>
                        <a:pt x="3656" y="2328"/>
                        <a:pt x="3484" y="2734"/>
                        <a:pt x="3344" y="3172"/>
                      </a:cubicBezTo>
                      <a:cubicBezTo>
                        <a:pt x="2844" y="3047"/>
                        <a:pt x="2406" y="2891"/>
                        <a:pt x="2016" y="2703"/>
                      </a:cubicBezTo>
                      <a:cubicBezTo>
                        <a:pt x="2125" y="2578"/>
                        <a:pt x="2219" y="2469"/>
                        <a:pt x="2344" y="2344"/>
                      </a:cubicBezTo>
                      <a:cubicBezTo>
                        <a:pt x="2969" y="1734"/>
                        <a:pt x="3688" y="1281"/>
                        <a:pt x="4484" y="1000"/>
                      </a:cubicBezTo>
                      <a:close/>
                      <a:moveTo>
                        <a:pt x="2344" y="10438"/>
                      </a:moveTo>
                      <a:cubicBezTo>
                        <a:pt x="2219" y="10313"/>
                        <a:pt x="2094" y="10172"/>
                        <a:pt x="1984" y="10031"/>
                      </a:cubicBezTo>
                      <a:cubicBezTo>
                        <a:pt x="2375" y="9844"/>
                        <a:pt x="2828" y="9672"/>
                        <a:pt x="3328" y="9547"/>
                      </a:cubicBezTo>
                      <a:cubicBezTo>
                        <a:pt x="3469" y="10016"/>
                        <a:pt x="3641" y="10438"/>
                        <a:pt x="3844" y="10828"/>
                      </a:cubicBezTo>
                      <a:cubicBezTo>
                        <a:pt x="4031" y="11203"/>
                        <a:pt x="4250" y="11516"/>
                        <a:pt x="4484" y="11781"/>
                      </a:cubicBezTo>
                      <a:cubicBezTo>
                        <a:pt x="3688" y="11516"/>
                        <a:pt x="2969" y="11063"/>
                        <a:pt x="2344" y="10438"/>
                      </a:cubicBezTo>
                      <a:close/>
                      <a:moveTo>
                        <a:pt x="8297" y="11797"/>
                      </a:moveTo>
                      <a:cubicBezTo>
                        <a:pt x="8531" y="11531"/>
                        <a:pt x="8750" y="11203"/>
                        <a:pt x="8938" y="10844"/>
                      </a:cubicBezTo>
                      <a:cubicBezTo>
                        <a:pt x="9141" y="10453"/>
                        <a:pt x="9313" y="10016"/>
                        <a:pt x="9453" y="9563"/>
                      </a:cubicBezTo>
                      <a:cubicBezTo>
                        <a:pt x="9953" y="9688"/>
                        <a:pt x="10406" y="9859"/>
                        <a:pt x="10797" y="10047"/>
                      </a:cubicBezTo>
                      <a:cubicBezTo>
                        <a:pt x="10688" y="10188"/>
                        <a:pt x="10563" y="10313"/>
                        <a:pt x="10438" y="10453"/>
                      </a:cubicBezTo>
                      <a:cubicBezTo>
                        <a:pt x="9828" y="11063"/>
                        <a:pt x="9094" y="11516"/>
                        <a:pt x="8297" y="1179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5" name="组合 34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C13D490-BEB8-47DD-BC14-E7EDB563DB41}"/>
                </a:ext>
              </a:extLst>
            </p:cNvPr>
            <p:cNvGrpSpPr/>
            <p:nvPr/>
          </p:nvGrpSpPr>
          <p:grpSpPr>
            <a:xfrm>
              <a:off x="1409322" y="2083638"/>
              <a:ext cx="3887368" cy="1191476"/>
              <a:chOff x="1307756" y="3280450"/>
              <a:chExt cx="3887368" cy="1191476"/>
            </a:xfrm>
          </p:grpSpPr>
          <p:sp>
            <p:nvSpPr>
              <p:cNvPr id="42" name="文本框 15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75C7A368-466A-430C-AA9C-8725C8B1753C}"/>
                  </a:ext>
                </a:extLst>
              </p:cNvPr>
              <p:cNvSpPr txBox="1"/>
              <p:nvPr/>
            </p:nvSpPr>
            <p:spPr>
              <a:xfrm>
                <a:off x="2803837" y="3280450"/>
                <a:ext cx="1911486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  <a:p>
                <a:pPr algn="r"/>
                <a:r>
                  <a:rPr lang="zh-CN" altLang="en-US" b="1" dirty="0"/>
                  <a:t>优秀的人力资源 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B6ABADAF-1593-4739-BB03-2F346D6E50C9}"/>
                  </a:ext>
                </a:extLst>
              </p:cNvPr>
              <p:cNvSpPr/>
              <p:nvPr/>
            </p:nvSpPr>
            <p:spPr>
              <a:xfrm flipH="1">
                <a:off x="1307756" y="4024641"/>
                <a:ext cx="3395719" cy="4472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200" dirty="0" smtClean="0">
                    <a:latin typeface="+mj-ea"/>
                    <a:ea typeface="+mj-ea"/>
                  </a:rPr>
                  <a:t>•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积累了</a:t>
                </a:r>
                <a:r>
                  <a:rPr lang="en-US" altLang="zh-CN" sz="1200" dirty="0" smtClean="0">
                    <a:latin typeface="+mj-ea"/>
                    <a:ea typeface="+mj-ea"/>
                  </a:rPr>
                  <a:t>30</a:t>
                </a:r>
                <a:r>
                  <a:rPr lang="zh-CN" altLang="en-US" sz="1200" dirty="0">
                    <a:latin typeface="+mj-ea"/>
                    <a:ea typeface="+mj-ea"/>
                  </a:rPr>
                  <a:t>年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的</a:t>
                </a:r>
                <a:r>
                  <a:rPr lang="en-US" altLang="zh-CN" sz="1200" dirty="0" smtClean="0">
                    <a:latin typeface="+mj-ea"/>
                    <a:ea typeface="+mj-ea"/>
                  </a:rPr>
                  <a:t>R&amp;D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经验</a:t>
                </a:r>
                <a:endParaRPr lang="en-US" altLang="zh-CN" sz="1200" dirty="0" smtClean="0">
                  <a:latin typeface="+mj-ea"/>
                  <a:ea typeface="+mj-ea"/>
                </a:endParaRPr>
              </a:p>
              <a:p>
                <a:r>
                  <a:rPr lang="en-US" altLang="zh-CN" sz="1200" dirty="0" smtClean="0">
                    <a:latin typeface="+mj-ea"/>
                    <a:ea typeface="+mj-ea"/>
                  </a:rPr>
                  <a:t>•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在核心研究上，具备</a:t>
                </a:r>
                <a:r>
                  <a:rPr lang="zh-CN" altLang="en-US" sz="1200" dirty="0">
                    <a:latin typeface="+mj-ea"/>
                    <a:ea typeface="+mj-ea"/>
                  </a:rPr>
                  <a:t>多次成功的研究开发经验。 </a:t>
                </a:r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722D9CF3-AE74-4731-BC77-97315E6DA7B7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784924" y="3419176"/>
                <a:ext cx="410200" cy="410197"/>
                <a:chOff x="5986468" y="-222111"/>
                <a:chExt cx="444222" cy="444219"/>
              </a:xfrm>
            </p:grpSpPr>
            <p:sp>
              <p:nvSpPr>
                <p:cNvPr id="45" name="矩形 44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BEA95F4A-3C64-42A1-8D52-0C0A5E5E22D4}"/>
                    </a:ext>
                  </a:extLst>
                </p:cNvPr>
                <p:cNvSpPr/>
                <p:nvPr/>
              </p:nvSpPr>
              <p:spPr>
                <a:xfrm>
                  <a:off x="5986468" y="-222111"/>
                  <a:ext cx="444222" cy="444219"/>
                </a:xfrm>
                <a:prstGeom prst="rect">
                  <a:avLst/>
                </a:prstGeom>
                <a:solidFill>
                  <a:schemeClr val="accent1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1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6" name="Freeform 19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9E8752C1-3B2A-4A45-9E07-B8DACA36AD80}"/>
                    </a:ext>
                  </a:extLst>
                </p:cNvPr>
                <p:cNvSpPr/>
                <p:nvPr/>
              </p:nvSpPr>
              <p:spPr bwMode="auto">
                <a:xfrm>
                  <a:off x="6146502" y="-102781"/>
                  <a:ext cx="124152" cy="205561"/>
                </a:xfrm>
                <a:custGeom>
                  <a:avLst/>
                  <a:gdLst>
                    <a:gd name="connsiteX0" fmla="*/ 114541 w 366782"/>
                    <a:gd name="connsiteY0" fmla="*/ 115868 h 607286"/>
                    <a:gd name="connsiteX1" fmla="*/ 198234 w 366782"/>
                    <a:gd name="connsiteY1" fmla="*/ 115868 h 607286"/>
                    <a:gd name="connsiteX2" fmla="*/ 254097 w 366782"/>
                    <a:gd name="connsiteY2" fmla="*/ 164899 h 607286"/>
                    <a:gd name="connsiteX3" fmla="*/ 312783 w 366782"/>
                    <a:gd name="connsiteY3" fmla="*/ 327296 h 607286"/>
                    <a:gd name="connsiteX4" fmla="*/ 312077 w 366782"/>
                    <a:gd name="connsiteY4" fmla="*/ 344411 h 607286"/>
                    <a:gd name="connsiteX5" fmla="*/ 301993 w 366782"/>
                    <a:gd name="connsiteY5" fmla="*/ 354882 h 607286"/>
                    <a:gd name="connsiteX6" fmla="*/ 301993 w 366782"/>
                    <a:gd name="connsiteY6" fmla="*/ 393341 h 607286"/>
                    <a:gd name="connsiteX7" fmla="*/ 355335 w 366782"/>
                    <a:gd name="connsiteY7" fmla="*/ 393341 h 607286"/>
                    <a:gd name="connsiteX8" fmla="*/ 366125 w 366782"/>
                    <a:gd name="connsiteY8" fmla="*/ 408544 h 607286"/>
                    <a:gd name="connsiteX9" fmla="*/ 342932 w 366782"/>
                    <a:gd name="connsiteY9" fmla="*/ 474288 h 607286"/>
                    <a:gd name="connsiteX10" fmla="*/ 332143 w 366782"/>
                    <a:gd name="connsiteY10" fmla="*/ 481839 h 607286"/>
                    <a:gd name="connsiteX11" fmla="*/ 245022 w 366782"/>
                    <a:gd name="connsiteY11" fmla="*/ 481839 h 607286"/>
                    <a:gd name="connsiteX12" fmla="*/ 234232 w 366782"/>
                    <a:gd name="connsiteY12" fmla="*/ 474288 h 607286"/>
                    <a:gd name="connsiteX13" fmla="*/ 211040 w 366782"/>
                    <a:gd name="connsiteY13" fmla="*/ 408544 h 607286"/>
                    <a:gd name="connsiteX14" fmla="*/ 221829 w 366782"/>
                    <a:gd name="connsiteY14" fmla="*/ 393341 h 607286"/>
                    <a:gd name="connsiteX15" fmla="*/ 275171 w 366782"/>
                    <a:gd name="connsiteY15" fmla="*/ 393341 h 607286"/>
                    <a:gd name="connsiteX16" fmla="*/ 275171 w 366782"/>
                    <a:gd name="connsiteY16" fmla="*/ 352566 h 607286"/>
                    <a:gd name="connsiteX17" fmla="*/ 266197 w 366782"/>
                    <a:gd name="connsiteY17" fmla="*/ 340686 h 607286"/>
                    <a:gd name="connsiteX18" fmla="*/ 217897 w 366782"/>
                    <a:gd name="connsiteY18" fmla="*/ 207688 h 607286"/>
                    <a:gd name="connsiteX19" fmla="*/ 249458 w 366782"/>
                    <a:gd name="connsiteY19" fmla="*/ 373206 h 607286"/>
                    <a:gd name="connsiteX20" fmla="*/ 221829 w 366782"/>
                    <a:gd name="connsiteY20" fmla="*/ 373206 h 607286"/>
                    <a:gd name="connsiteX21" fmla="*/ 191982 w 366782"/>
                    <a:gd name="connsiteY21" fmla="*/ 415290 h 607286"/>
                    <a:gd name="connsiteX22" fmla="*/ 215275 w 366782"/>
                    <a:gd name="connsiteY22" fmla="*/ 480933 h 607286"/>
                    <a:gd name="connsiteX23" fmla="*/ 220619 w 366782"/>
                    <a:gd name="connsiteY23" fmla="*/ 490397 h 607286"/>
                    <a:gd name="connsiteX24" fmla="*/ 220619 w 366782"/>
                    <a:gd name="connsiteY24" fmla="*/ 578290 h 607286"/>
                    <a:gd name="connsiteX25" fmla="*/ 191579 w 366782"/>
                    <a:gd name="connsiteY25" fmla="*/ 607286 h 607286"/>
                    <a:gd name="connsiteX26" fmla="*/ 162639 w 366782"/>
                    <a:gd name="connsiteY26" fmla="*/ 578290 h 607286"/>
                    <a:gd name="connsiteX27" fmla="*/ 162639 w 366782"/>
                    <a:gd name="connsiteY27" fmla="*/ 403409 h 607286"/>
                    <a:gd name="connsiteX28" fmla="*/ 150136 w 366782"/>
                    <a:gd name="connsiteY28" fmla="*/ 403409 h 607286"/>
                    <a:gd name="connsiteX29" fmla="*/ 150136 w 366782"/>
                    <a:gd name="connsiteY29" fmla="*/ 578290 h 607286"/>
                    <a:gd name="connsiteX30" fmla="*/ 121095 w 366782"/>
                    <a:gd name="connsiteY30" fmla="*/ 607286 h 607286"/>
                    <a:gd name="connsiteX31" fmla="*/ 92155 w 366782"/>
                    <a:gd name="connsiteY31" fmla="*/ 578290 h 607286"/>
                    <a:gd name="connsiteX32" fmla="*/ 92155 w 366782"/>
                    <a:gd name="connsiteY32" fmla="*/ 403409 h 607286"/>
                    <a:gd name="connsiteX33" fmla="*/ 73703 w 366782"/>
                    <a:gd name="connsiteY33" fmla="*/ 403409 h 607286"/>
                    <a:gd name="connsiteX34" fmla="*/ 63317 w 366782"/>
                    <a:gd name="connsiteY34" fmla="*/ 398476 h 607286"/>
                    <a:gd name="connsiteX35" fmla="*/ 60493 w 366782"/>
                    <a:gd name="connsiteY35" fmla="*/ 387401 h 607286"/>
                    <a:gd name="connsiteX36" fmla="*/ 94878 w 366782"/>
                    <a:gd name="connsiteY36" fmla="*/ 207789 h 607286"/>
                    <a:gd name="connsiteX37" fmla="*/ 46880 w 366782"/>
                    <a:gd name="connsiteY37" fmla="*/ 340787 h 607286"/>
                    <a:gd name="connsiteX38" fmla="*/ 15823 w 366782"/>
                    <a:gd name="connsiteY38" fmla="*/ 355184 h 607286"/>
                    <a:gd name="connsiteX39" fmla="*/ 1505 w 366782"/>
                    <a:gd name="connsiteY39" fmla="*/ 324174 h 607286"/>
                    <a:gd name="connsiteX40" fmla="*/ 58678 w 366782"/>
                    <a:gd name="connsiteY40" fmla="*/ 164899 h 607286"/>
                    <a:gd name="connsiteX41" fmla="*/ 114541 w 366782"/>
                    <a:gd name="connsiteY41" fmla="*/ 115868 h 607286"/>
                    <a:gd name="connsiteX42" fmla="*/ 156308 w 366782"/>
                    <a:gd name="connsiteY42" fmla="*/ 0 h 607286"/>
                    <a:gd name="connsiteX43" fmla="*/ 206374 w 366782"/>
                    <a:gd name="connsiteY43" fmla="*/ 49996 h 607286"/>
                    <a:gd name="connsiteX44" fmla="*/ 156308 w 366782"/>
                    <a:gd name="connsiteY44" fmla="*/ 99992 h 607286"/>
                    <a:gd name="connsiteX45" fmla="*/ 106242 w 366782"/>
                    <a:gd name="connsiteY45" fmla="*/ 49996 h 607286"/>
                    <a:gd name="connsiteX46" fmla="*/ 156308 w 366782"/>
                    <a:gd name="connsiteY46" fmla="*/ 0 h 607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366782" h="607286">
                      <a:moveTo>
                        <a:pt x="114541" y="115868"/>
                      </a:moveTo>
                      <a:lnTo>
                        <a:pt x="198234" y="115868"/>
                      </a:lnTo>
                      <a:cubicBezTo>
                        <a:pt x="224048" y="115868"/>
                        <a:pt x="242803" y="132379"/>
                        <a:pt x="254097" y="164899"/>
                      </a:cubicBezTo>
                      <a:cubicBezTo>
                        <a:pt x="267306" y="203359"/>
                        <a:pt x="298666" y="288937"/>
                        <a:pt x="312783" y="327296"/>
                      </a:cubicBezTo>
                      <a:cubicBezTo>
                        <a:pt x="314799" y="332833"/>
                        <a:pt x="314497" y="339075"/>
                        <a:pt x="312077" y="344411"/>
                      </a:cubicBezTo>
                      <a:cubicBezTo>
                        <a:pt x="309959" y="348942"/>
                        <a:pt x="306430" y="352566"/>
                        <a:pt x="301993" y="354882"/>
                      </a:cubicBezTo>
                      <a:lnTo>
                        <a:pt x="301993" y="393341"/>
                      </a:lnTo>
                      <a:lnTo>
                        <a:pt x="355335" y="393341"/>
                      </a:lnTo>
                      <a:cubicBezTo>
                        <a:pt x="363200" y="393341"/>
                        <a:pt x="368746" y="401094"/>
                        <a:pt x="366125" y="408544"/>
                      </a:cubicBezTo>
                      <a:lnTo>
                        <a:pt x="342932" y="474288"/>
                      </a:lnTo>
                      <a:cubicBezTo>
                        <a:pt x="341319" y="478819"/>
                        <a:pt x="336983" y="481839"/>
                        <a:pt x="332143" y="481839"/>
                      </a:cubicBezTo>
                      <a:lnTo>
                        <a:pt x="245022" y="481839"/>
                      </a:lnTo>
                      <a:cubicBezTo>
                        <a:pt x="240282" y="481839"/>
                        <a:pt x="235946" y="478919"/>
                        <a:pt x="234232" y="474288"/>
                      </a:cubicBezTo>
                      <a:lnTo>
                        <a:pt x="211040" y="408544"/>
                      </a:lnTo>
                      <a:cubicBezTo>
                        <a:pt x="208418" y="401195"/>
                        <a:pt x="213863" y="393341"/>
                        <a:pt x="221829" y="393341"/>
                      </a:cubicBezTo>
                      <a:lnTo>
                        <a:pt x="275171" y="393341"/>
                      </a:lnTo>
                      <a:lnTo>
                        <a:pt x="275171" y="352566"/>
                      </a:lnTo>
                      <a:cubicBezTo>
                        <a:pt x="271239" y="349646"/>
                        <a:pt x="268012" y="345619"/>
                        <a:pt x="266197" y="340686"/>
                      </a:cubicBezTo>
                      <a:cubicBezTo>
                        <a:pt x="251979" y="301924"/>
                        <a:pt x="231812" y="246752"/>
                        <a:pt x="217897" y="207688"/>
                      </a:cubicBezTo>
                      <a:cubicBezTo>
                        <a:pt x="219107" y="218159"/>
                        <a:pt x="215376" y="197721"/>
                        <a:pt x="249458" y="373206"/>
                      </a:cubicBezTo>
                      <a:lnTo>
                        <a:pt x="221829" y="373206"/>
                      </a:lnTo>
                      <a:cubicBezTo>
                        <a:pt x="199948" y="373206"/>
                        <a:pt x="184823" y="394852"/>
                        <a:pt x="191982" y="415290"/>
                      </a:cubicBezTo>
                      <a:lnTo>
                        <a:pt x="215275" y="480933"/>
                      </a:lnTo>
                      <a:cubicBezTo>
                        <a:pt x="216485" y="484457"/>
                        <a:pt x="218300" y="487678"/>
                        <a:pt x="220619" y="490397"/>
                      </a:cubicBezTo>
                      <a:lnTo>
                        <a:pt x="220619" y="578290"/>
                      </a:lnTo>
                      <a:cubicBezTo>
                        <a:pt x="220619" y="594298"/>
                        <a:pt x="207612" y="607286"/>
                        <a:pt x="191579" y="607286"/>
                      </a:cubicBezTo>
                      <a:cubicBezTo>
                        <a:pt x="175647" y="607286"/>
                        <a:pt x="162639" y="594298"/>
                        <a:pt x="162639" y="578290"/>
                      </a:cubicBezTo>
                      <a:lnTo>
                        <a:pt x="162639" y="403409"/>
                      </a:lnTo>
                      <a:lnTo>
                        <a:pt x="150136" y="403409"/>
                      </a:lnTo>
                      <a:lnTo>
                        <a:pt x="150136" y="578290"/>
                      </a:lnTo>
                      <a:cubicBezTo>
                        <a:pt x="150136" y="594298"/>
                        <a:pt x="137128" y="607286"/>
                        <a:pt x="121095" y="607286"/>
                      </a:cubicBezTo>
                      <a:cubicBezTo>
                        <a:pt x="105163" y="607286"/>
                        <a:pt x="92155" y="594298"/>
                        <a:pt x="92155" y="578290"/>
                      </a:cubicBezTo>
                      <a:lnTo>
                        <a:pt x="92155" y="403409"/>
                      </a:lnTo>
                      <a:lnTo>
                        <a:pt x="73703" y="403409"/>
                      </a:lnTo>
                      <a:cubicBezTo>
                        <a:pt x="69669" y="403409"/>
                        <a:pt x="65938" y="401597"/>
                        <a:pt x="63317" y="398476"/>
                      </a:cubicBezTo>
                      <a:cubicBezTo>
                        <a:pt x="60796" y="395355"/>
                        <a:pt x="59787" y="391328"/>
                        <a:pt x="60493" y="387401"/>
                      </a:cubicBezTo>
                      <a:cubicBezTo>
                        <a:pt x="97601" y="196110"/>
                        <a:pt x="93567" y="218360"/>
                        <a:pt x="94878" y="207789"/>
                      </a:cubicBezTo>
                      <a:cubicBezTo>
                        <a:pt x="75518" y="262458"/>
                        <a:pt x="47183" y="339881"/>
                        <a:pt x="46880" y="340787"/>
                      </a:cubicBezTo>
                      <a:cubicBezTo>
                        <a:pt x="42242" y="353271"/>
                        <a:pt x="28428" y="359714"/>
                        <a:pt x="15823" y="355184"/>
                      </a:cubicBezTo>
                      <a:cubicBezTo>
                        <a:pt x="3320" y="350553"/>
                        <a:pt x="-3134" y="336759"/>
                        <a:pt x="1505" y="324174"/>
                      </a:cubicBezTo>
                      <a:cubicBezTo>
                        <a:pt x="1908" y="323168"/>
                        <a:pt x="41335" y="215440"/>
                        <a:pt x="58678" y="164899"/>
                      </a:cubicBezTo>
                      <a:cubicBezTo>
                        <a:pt x="69871" y="132379"/>
                        <a:pt x="88626" y="115868"/>
                        <a:pt x="114541" y="115868"/>
                      </a:cubicBezTo>
                      <a:close/>
                      <a:moveTo>
                        <a:pt x="156308" y="0"/>
                      </a:moveTo>
                      <a:cubicBezTo>
                        <a:pt x="183959" y="0"/>
                        <a:pt x="206374" y="22384"/>
                        <a:pt x="206374" y="49996"/>
                      </a:cubicBezTo>
                      <a:cubicBezTo>
                        <a:pt x="206374" y="77608"/>
                        <a:pt x="183959" y="99992"/>
                        <a:pt x="156308" y="99992"/>
                      </a:cubicBezTo>
                      <a:cubicBezTo>
                        <a:pt x="128657" y="99992"/>
                        <a:pt x="106242" y="77608"/>
                        <a:pt x="106242" y="49996"/>
                      </a:cubicBezTo>
                      <a:cubicBezTo>
                        <a:pt x="106242" y="22384"/>
                        <a:pt x="128657" y="0"/>
                        <a:pt x="156308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  <p:grpSp>
          <p:nvGrpSpPr>
            <p:cNvPr id="36" name="组合 35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7458EF2-0F12-4B66-9229-F6D9CEA227DC}"/>
                </a:ext>
              </a:extLst>
            </p:cNvPr>
            <p:cNvGrpSpPr>
              <a:grpSpLocks/>
            </p:cNvGrpSpPr>
            <p:nvPr/>
          </p:nvGrpSpPr>
          <p:grpSpPr>
            <a:xfrm>
              <a:off x="1364050" y="4026300"/>
              <a:ext cx="3932639" cy="1767248"/>
              <a:chOff x="1262482" y="3377559"/>
              <a:chExt cx="3932639" cy="1767253"/>
            </a:xfrm>
          </p:grpSpPr>
          <p:sp>
            <p:nvSpPr>
              <p:cNvPr id="37" name="文本框 59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A85D3969-C78B-4612-9709-E3789B2DE8E1}"/>
                  </a:ext>
                </a:extLst>
              </p:cNvPr>
              <p:cNvSpPr txBox="1"/>
              <p:nvPr/>
            </p:nvSpPr>
            <p:spPr>
              <a:xfrm>
                <a:off x="2413837" y="3377559"/>
                <a:ext cx="2301484" cy="6463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dirty="0"/>
              </a:p>
              <a:p>
                <a:pPr algn="r"/>
                <a:r>
                  <a:rPr lang="zh-CN" altLang="en-US" b="1" dirty="0"/>
                  <a:t>坚实的</a:t>
                </a:r>
                <a:r>
                  <a:rPr lang="en-US" altLang="zh-CN" b="1" dirty="0"/>
                  <a:t>R&amp;D Pipeline </a:t>
                </a:r>
                <a:endPara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913BC125-9DB5-42C7-BD6F-CB9ACD9BFE31}"/>
                  </a:ext>
                </a:extLst>
              </p:cNvPr>
              <p:cNvSpPr/>
              <p:nvPr/>
            </p:nvSpPr>
            <p:spPr>
              <a:xfrm flipH="1">
                <a:off x="1262482" y="4205511"/>
                <a:ext cx="3395719" cy="9393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t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900" dirty="0">
                  <a:solidFill>
                    <a:srgbClr val="000000"/>
                  </a:solidFill>
                </a:endParaRPr>
              </a:p>
              <a:p>
                <a:r>
                  <a:rPr lang="en-US" altLang="zh-CN" sz="1200" dirty="0" smtClean="0">
                    <a:latin typeface="+mj-ea"/>
                    <a:ea typeface="+mj-ea"/>
                  </a:rPr>
                  <a:t>•</a:t>
                </a:r>
                <a:r>
                  <a:rPr lang="zh-CN" altLang="en-US" sz="1200" dirty="0">
                    <a:latin typeface="+mj-ea"/>
                    <a:ea typeface="+mj-ea"/>
                  </a:rPr>
                  <a:t>经过所有商业化步骤，完成上市准备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的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是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‘</a:t>
                </a:r>
                <a:r>
                  <a:rPr lang="zh-CN" altLang="en-US" sz="1200" dirty="0">
                    <a:latin typeface="+mj-ea"/>
                    <a:ea typeface="+mj-ea"/>
                  </a:rPr>
                  <a:t>结核及肺炎检测领域上具备竞争力的多路传输实时</a:t>
                </a:r>
                <a:r>
                  <a:rPr lang="en-US" altLang="zh-CN" sz="1200" dirty="0">
                    <a:latin typeface="+mj-ea"/>
                    <a:ea typeface="+mj-ea"/>
                  </a:rPr>
                  <a:t>PCR</a:t>
                </a:r>
                <a:r>
                  <a:rPr lang="zh-CN" altLang="en-US" sz="1200" dirty="0">
                    <a:latin typeface="+mj-ea"/>
                    <a:ea typeface="+mj-ea"/>
                  </a:rPr>
                  <a:t>系统。 </a:t>
                </a:r>
              </a:p>
              <a:p>
                <a:r>
                  <a:rPr lang="en-US" altLang="zh-CN" sz="1200" dirty="0">
                    <a:latin typeface="+mj-ea"/>
                    <a:ea typeface="+mj-ea"/>
                  </a:rPr>
                  <a:t>•</a:t>
                </a:r>
                <a:r>
                  <a:rPr lang="zh-CN" altLang="en-US" sz="1200" dirty="0">
                    <a:latin typeface="+mj-ea"/>
                    <a:ea typeface="+mj-ea"/>
                  </a:rPr>
                  <a:t>还包含</a:t>
                </a:r>
                <a:r>
                  <a:rPr lang="en-US" altLang="zh-CN" sz="1200" dirty="0">
                    <a:latin typeface="+mj-ea"/>
                    <a:ea typeface="+mj-ea"/>
                  </a:rPr>
                  <a:t>6</a:t>
                </a:r>
                <a:r>
                  <a:rPr lang="zh-CN" altLang="en-US" sz="1200" dirty="0">
                    <a:latin typeface="+mj-ea"/>
                    <a:ea typeface="+mj-ea"/>
                  </a:rPr>
                  <a:t>种更快、更便宜的尖端后续</a:t>
                </a:r>
                <a:r>
                  <a:rPr lang="zh-CN" altLang="en-US" sz="1200" dirty="0" smtClean="0">
                    <a:latin typeface="+mj-ea"/>
                    <a:ea typeface="+mj-ea"/>
                  </a:rPr>
                  <a:t>产品</a:t>
                </a:r>
                <a:endParaRPr lang="zh-CN" altLang="en-US" sz="1200" dirty="0">
                  <a:latin typeface="+mj-ea"/>
                  <a:ea typeface="+mj-ea"/>
                </a:endParaRPr>
              </a:p>
            </p:txBody>
          </p:sp>
          <p:grpSp>
            <p:nvGrpSpPr>
              <p:cNvPr id="39" name="组合 38">
                <a:extLst>
                  <a:ext uri="{FF2B5EF4-FFF2-40B4-BE49-F238E27FC236}">
                    <a16:creationId xmlns:p14="http://schemas.microsoft.com/office/powerpoint/2010/main" xmlns:a16="http://schemas.microsoft.com/office/drawing/2014/main" xmlns:lc="http://schemas.openxmlformats.org/drawingml/2006/lockedCanvas" xmlns="" id="{D3C5AFD7-E299-48BD-B553-7BCDCFFB6E15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784921" y="3516285"/>
                <a:ext cx="410200" cy="410198"/>
                <a:chOff x="9198479" y="-222111"/>
                <a:chExt cx="444222" cy="444220"/>
              </a:xfrm>
            </p:grpSpPr>
            <p:sp>
              <p:nvSpPr>
                <p:cNvPr id="40" name="矩形 39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D31A8185-FDFA-4F7E-919E-062682663338}"/>
                    </a:ext>
                  </a:extLst>
                </p:cNvPr>
                <p:cNvSpPr/>
                <p:nvPr/>
              </p:nvSpPr>
              <p:spPr>
                <a:xfrm>
                  <a:off x="9198479" y="-222111"/>
                  <a:ext cx="444222" cy="444220"/>
                </a:xfrm>
                <a:prstGeom prst="rect">
                  <a:avLst/>
                </a:prstGeom>
                <a:solidFill>
                  <a:schemeClr val="accent5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5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41" name="Freeform 66">
                  <a:extLst>
                    <a:ext uri="{FF2B5EF4-FFF2-40B4-BE49-F238E27FC236}">
                      <a16:creationId xmlns:p14="http://schemas.microsoft.com/office/powerpoint/2010/main" xmlns:a16="http://schemas.microsoft.com/office/drawing/2014/main" xmlns:lc="http://schemas.openxmlformats.org/drawingml/2006/lockedCanvas" xmlns="" id="{6C83672F-6D45-44FA-9F85-D59E3833E265}"/>
                    </a:ext>
                  </a:extLst>
                </p:cNvPr>
                <p:cNvSpPr/>
                <p:nvPr/>
              </p:nvSpPr>
              <p:spPr bwMode="auto">
                <a:xfrm>
                  <a:off x="9332247" y="-102781"/>
                  <a:ext cx="176685" cy="205561"/>
                </a:xfrm>
                <a:custGeom>
                  <a:avLst/>
                  <a:gdLst>
                    <a:gd name="T0" fmla="*/ 7863 w 8578"/>
                    <a:gd name="T1" fmla="*/ 1658 h 9981"/>
                    <a:gd name="T2" fmla="*/ 5719 w 8578"/>
                    <a:gd name="T3" fmla="*/ 1480 h 9981"/>
                    <a:gd name="T4" fmla="*/ 5540 w 8578"/>
                    <a:gd name="T5" fmla="*/ 0 h 9981"/>
                    <a:gd name="T6" fmla="*/ 715 w 8578"/>
                    <a:gd name="T7" fmla="*/ 178 h 9981"/>
                    <a:gd name="T8" fmla="*/ 0 w 8578"/>
                    <a:gd name="T9" fmla="*/ 9268 h 9981"/>
                    <a:gd name="T10" fmla="*/ 8578 w 8578"/>
                    <a:gd name="T11" fmla="*/ 9981 h 9981"/>
                    <a:gd name="T12" fmla="*/ 7863 w 8578"/>
                    <a:gd name="T13" fmla="*/ 9268 h 9981"/>
                    <a:gd name="T14" fmla="*/ 2144 w 8578"/>
                    <a:gd name="T15" fmla="*/ 7843 h 9981"/>
                    <a:gd name="T16" fmla="*/ 2859 w 8578"/>
                    <a:gd name="T17" fmla="*/ 7131 h 9981"/>
                    <a:gd name="T18" fmla="*/ 2859 w 8578"/>
                    <a:gd name="T19" fmla="*/ 6417 h 9981"/>
                    <a:gd name="T20" fmla="*/ 2144 w 8578"/>
                    <a:gd name="T21" fmla="*/ 5703 h 9981"/>
                    <a:gd name="T22" fmla="*/ 2859 w 8578"/>
                    <a:gd name="T23" fmla="*/ 6417 h 9981"/>
                    <a:gd name="T24" fmla="*/ 2144 w 8578"/>
                    <a:gd name="T25" fmla="*/ 4991 h 9981"/>
                    <a:gd name="T26" fmla="*/ 2859 w 8578"/>
                    <a:gd name="T27" fmla="*/ 4278 h 9981"/>
                    <a:gd name="T28" fmla="*/ 2859 w 8578"/>
                    <a:gd name="T29" fmla="*/ 3564 h 9981"/>
                    <a:gd name="T30" fmla="*/ 2144 w 8578"/>
                    <a:gd name="T31" fmla="*/ 2852 h 9981"/>
                    <a:gd name="T32" fmla="*/ 2859 w 8578"/>
                    <a:gd name="T33" fmla="*/ 3564 h 9981"/>
                    <a:gd name="T34" fmla="*/ 2144 w 8578"/>
                    <a:gd name="T35" fmla="*/ 2139 h 9981"/>
                    <a:gd name="T36" fmla="*/ 2859 w 8578"/>
                    <a:gd name="T37" fmla="*/ 1427 h 9981"/>
                    <a:gd name="T38" fmla="*/ 4289 w 8578"/>
                    <a:gd name="T39" fmla="*/ 7843 h 9981"/>
                    <a:gd name="T40" fmla="*/ 3574 w 8578"/>
                    <a:gd name="T41" fmla="*/ 7131 h 9981"/>
                    <a:gd name="T42" fmla="*/ 4289 w 8578"/>
                    <a:gd name="T43" fmla="*/ 7843 h 9981"/>
                    <a:gd name="T44" fmla="*/ 3574 w 8578"/>
                    <a:gd name="T45" fmla="*/ 6417 h 9981"/>
                    <a:gd name="T46" fmla="*/ 4289 w 8578"/>
                    <a:gd name="T47" fmla="*/ 5703 h 9981"/>
                    <a:gd name="T48" fmla="*/ 4289 w 8578"/>
                    <a:gd name="T49" fmla="*/ 4991 h 9981"/>
                    <a:gd name="T50" fmla="*/ 3574 w 8578"/>
                    <a:gd name="T51" fmla="*/ 4278 h 9981"/>
                    <a:gd name="T52" fmla="*/ 4289 w 8578"/>
                    <a:gd name="T53" fmla="*/ 4991 h 9981"/>
                    <a:gd name="T54" fmla="*/ 3574 w 8578"/>
                    <a:gd name="T55" fmla="*/ 3564 h 9981"/>
                    <a:gd name="T56" fmla="*/ 4289 w 8578"/>
                    <a:gd name="T57" fmla="*/ 2852 h 9981"/>
                    <a:gd name="T58" fmla="*/ 4289 w 8578"/>
                    <a:gd name="T59" fmla="*/ 2139 h 9981"/>
                    <a:gd name="T60" fmla="*/ 3574 w 8578"/>
                    <a:gd name="T61" fmla="*/ 1427 h 9981"/>
                    <a:gd name="T62" fmla="*/ 4289 w 8578"/>
                    <a:gd name="T63" fmla="*/ 2139 h 9981"/>
                    <a:gd name="T64" fmla="*/ 5719 w 8578"/>
                    <a:gd name="T65" fmla="*/ 7843 h 9981"/>
                    <a:gd name="T66" fmla="*/ 6434 w 8578"/>
                    <a:gd name="T67" fmla="*/ 7131 h 9981"/>
                    <a:gd name="T68" fmla="*/ 6434 w 8578"/>
                    <a:gd name="T69" fmla="*/ 6417 h 9981"/>
                    <a:gd name="T70" fmla="*/ 5719 w 8578"/>
                    <a:gd name="T71" fmla="*/ 5703 h 9981"/>
                    <a:gd name="T72" fmla="*/ 6434 w 8578"/>
                    <a:gd name="T73" fmla="*/ 6417 h 9981"/>
                    <a:gd name="T74" fmla="*/ 5719 w 8578"/>
                    <a:gd name="T75" fmla="*/ 4991 h 9981"/>
                    <a:gd name="T76" fmla="*/ 6434 w 8578"/>
                    <a:gd name="T77" fmla="*/ 4278 h 9981"/>
                    <a:gd name="T78" fmla="*/ 6434 w 8578"/>
                    <a:gd name="T79" fmla="*/ 3564 h 9981"/>
                    <a:gd name="T80" fmla="*/ 5719 w 8578"/>
                    <a:gd name="T81" fmla="*/ 2852 h 9981"/>
                    <a:gd name="T82" fmla="*/ 6434 w 8578"/>
                    <a:gd name="T83" fmla="*/ 3564 h 99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8578" h="9981">
                      <a:moveTo>
                        <a:pt x="7863" y="9268"/>
                      </a:moveTo>
                      <a:lnTo>
                        <a:pt x="7863" y="1658"/>
                      </a:lnTo>
                      <a:cubicBezTo>
                        <a:pt x="7863" y="1561"/>
                        <a:pt x="7783" y="1480"/>
                        <a:pt x="7684" y="1480"/>
                      </a:cubicBezTo>
                      <a:lnTo>
                        <a:pt x="5719" y="1480"/>
                      </a:lnTo>
                      <a:lnTo>
                        <a:pt x="5719" y="178"/>
                      </a:lnTo>
                      <a:cubicBezTo>
                        <a:pt x="5719" y="81"/>
                        <a:pt x="5639" y="0"/>
                        <a:pt x="5540" y="0"/>
                      </a:cubicBezTo>
                      <a:lnTo>
                        <a:pt x="894" y="0"/>
                      </a:lnTo>
                      <a:cubicBezTo>
                        <a:pt x="797" y="0"/>
                        <a:pt x="715" y="80"/>
                        <a:pt x="715" y="178"/>
                      </a:cubicBezTo>
                      <a:lnTo>
                        <a:pt x="715" y="9268"/>
                      </a:lnTo>
                      <a:lnTo>
                        <a:pt x="0" y="9268"/>
                      </a:lnTo>
                      <a:lnTo>
                        <a:pt x="0" y="9981"/>
                      </a:lnTo>
                      <a:lnTo>
                        <a:pt x="8578" y="9981"/>
                      </a:lnTo>
                      <a:lnTo>
                        <a:pt x="8578" y="9268"/>
                      </a:lnTo>
                      <a:lnTo>
                        <a:pt x="7863" y="9268"/>
                      </a:lnTo>
                      <a:close/>
                      <a:moveTo>
                        <a:pt x="2859" y="7843"/>
                      </a:moveTo>
                      <a:lnTo>
                        <a:pt x="2144" y="7843"/>
                      </a:lnTo>
                      <a:lnTo>
                        <a:pt x="2144" y="7131"/>
                      </a:lnTo>
                      <a:lnTo>
                        <a:pt x="2859" y="7131"/>
                      </a:lnTo>
                      <a:lnTo>
                        <a:pt x="2859" y="7843"/>
                      </a:lnTo>
                      <a:close/>
                      <a:moveTo>
                        <a:pt x="2859" y="6417"/>
                      </a:moveTo>
                      <a:lnTo>
                        <a:pt x="2144" y="6417"/>
                      </a:lnTo>
                      <a:lnTo>
                        <a:pt x="2144" y="5703"/>
                      </a:lnTo>
                      <a:lnTo>
                        <a:pt x="2859" y="5703"/>
                      </a:lnTo>
                      <a:lnTo>
                        <a:pt x="2859" y="6417"/>
                      </a:lnTo>
                      <a:close/>
                      <a:moveTo>
                        <a:pt x="2859" y="4991"/>
                      </a:moveTo>
                      <a:lnTo>
                        <a:pt x="2144" y="4991"/>
                      </a:lnTo>
                      <a:lnTo>
                        <a:pt x="2144" y="4278"/>
                      </a:lnTo>
                      <a:lnTo>
                        <a:pt x="2859" y="4278"/>
                      </a:lnTo>
                      <a:lnTo>
                        <a:pt x="2859" y="4991"/>
                      </a:lnTo>
                      <a:close/>
                      <a:moveTo>
                        <a:pt x="2859" y="3564"/>
                      </a:moveTo>
                      <a:lnTo>
                        <a:pt x="2144" y="3564"/>
                      </a:lnTo>
                      <a:lnTo>
                        <a:pt x="2144" y="2852"/>
                      </a:lnTo>
                      <a:lnTo>
                        <a:pt x="2859" y="2852"/>
                      </a:lnTo>
                      <a:lnTo>
                        <a:pt x="2859" y="3564"/>
                      </a:lnTo>
                      <a:close/>
                      <a:moveTo>
                        <a:pt x="2859" y="2139"/>
                      </a:moveTo>
                      <a:lnTo>
                        <a:pt x="2144" y="2139"/>
                      </a:lnTo>
                      <a:lnTo>
                        <a:pt x="2144" y="1427"/>
                      </a:lnTo>
                      <a:lnTo>
                        <a:pt x="2859" y="1427"/>
                      </a:lnTo>
                      <a:lnTo>
                        <a:pt x="2859" y="2139"/>
                      </a:lnTo>
                      <a:close/>
                      <a:moveTo>
                        <a:pt x="4289" y="7843"/>
                      </a:moveTo>
                      <a:lnTo>
                        <a:pt x="3574" y="7843"/>
                      </a:lnTo>
                      <a:lnTo>
                        <a:pt x="3574" y="7131"/>
                      </a:lnTo>
                      <a:lnTo>
                        <a:pt x="4289" y="7131"/>
                      </a:lnTo>
                      <a:lnTo>
                        <a:pt x="4289" y="7843"/>
                      </a:lnTo>
                      <a:close/>
                      <a:moveTo>
                        <a:pt x="4289" y="6417"/>
                      </a:moveTo>
                      <a:lnTo>
                        <a:pt x="3574" y="6417"/>
                      </a:lnTo>
                      <a:lnTo>
                        <a:pt x="3574" y="5703"/>
                      </a:lnTo>
                      <a:lnTo>
                        <a:pt x="4289" y="5703"/>
                      </a:lnTo>
                      <a:lnTo>
                        <a:pt x="4289" y="6417"/>
                      </a:lnTo>
                      <a:close/>
                      <a:moveTo>
                        <a:pt x="4289" y="4991"/>
                      </a:moveTo>
                      <a:lnTo>
                        <a:pt x="3574" y="4991"/>
                      </a:lnTo>
                      <a:lnTo>
                        <a:pt x="3574" y="4278"/>
                      </a:lnTo>
                      <a:lnTo>
                        <a:pt x="4289" y="4278"/>
                      </a:lnTo>
                      <a:lnTo>
                        <a:pt x="4289" y="4991"/>
                      </a:lnTo>
                      <a:close/>
                      <a:moveTo>
                        <a:pt x="4289" y="3564"/>
                      </a:moveTo>
                      <a:lnTo>
                        <a:pt x="3574" y="3564"/>
                      </a:lnTo>
                      <a:lnTo>
                        <a:pt x="3574" y="2852"/>
                      </a:lnTo>
                      <a:lnTo>
                        <a:pt x="4289" y="2852"/>
                      </a:lnTo>
                      <a:lnTo>
                        <a:pt x="4289" y="3564"/>
                      </a:lnTo>
                      <a:close/>
                      <a:moveTo>
                        <a:pt x="4289" y="2139"/>
                      </a:moveTo>
                      <a:lnTo>
                        <a:pt x="3574" y="2139"/>
                      </a:lnTo>
                      <a:lnTo>
                        <a:pt x="3574" y="1427"/>
                      </a:lnTo>
                      <a:lnTo>
                        <a:pt x="4289" y="1427"/>
                      </a:lnTo>
                      <a:lnTo>
                        <a:pt x="4289" y="2139"/>
                      </a:lnTo>
                      <a:close/>
                      <a:moveTo>
                        <a:pt x="6434" y="7843"/>
                      </a:moveTo>
                      <a:lnTo>
                        <a:pt x="5719" y="7843"/>
                      </a:lnTo>
                      <a:lnTo>
                        <a:pt x="5719" y="7131"/>
                      </a:lnTo>
                      <a:lnTo>
                        <a:pt x="6434" y="7131"/>
                      </a:lnTo>
                      <a:lnTo>
                        <a:pt x="6434" y="7843"/>
                      </a:lnTo>
                      <a:close/>
                      <a:moveTo>
                        <a:pt x="6434" y="6417"/>
                      </a:moveTo>
                      <a:lnTo>
                        <a:pt x="5719" y="6417"/>
                      </a:lnTo>
                      <a:lnTo>
                        <a:pt x="5719" y="5703"/>
                      </a:lnTo>
                      <a:lnTo>
                        <a:pt x="6434" y="5703"/>
                      </a:lnTo>
                      <a:lnTo>
                        <a:pt x="6434" y="6417"/>
                      </a:lnTo>
                      <a:close/>
                      <a:moveTo>
                        <a:pt x="6434" y="4991"/>
                      </a:moveTo>
                      <a:lnTo>
                        <a:pt x="5719" y="4991"/>
                      </a:lnTo>
                      <a:lnTo>
                        <a:pt x="5719" y="4278"/>
                      </a:lnTo>
                      <a:lnTo>
                        <a:pt x="6434" y="4278"/>
                      </a:lnTo>
                      <a:lnTo>
                        <a:pt x="6434" y="4991"/>
                      </a:lnTo>
                      <a:close/>
                      <a:moveTo>
                        <a:pt x="6434" y="3564"/>
                      </a:moveTo>
                      <a:lnTo>
                        <a:pt x="5719" y="3564"/>
                      </a:lnTo>
                      <a:lnTo>
                        <a:pt x="5719" y="2852"/>
                      </a:lnTo>
                      <a:lnTo>
                        <a:pt x="6434" y="2852"/>
                      </a:lnTo>
                      <a:lnTo>
                        <a:pt x="6434" y="3564"/>
                      </a:lnTo>
                      <a:close/>
                      <a:moveTo>
                        <a:pt x="6434" y="3564"/>
                      </a:move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/>
                </a:p>
              </p:txBody>
            </p:sp>
          </p:grpSp>
        </p:grpSp>
      </p:grpSp>
      <p:sp>
        <p:nvSpPr>
          <p:cNvPr id="30" name="椭圆 29">
            <a:extLst>
              <a:ext uri="{FF2B5EF4-FFF2-40B4-BE49-F238E27FC236}">
                <a16:creationId xmlns="" xmlns:p14="http://schemas.microsoft.com/office/powerpoint/2010/main" xmlns:a16="http://schemas.microsoft.com/office/drawing/2014/main" id="{A3496AFB-902C-4732-B5C4-56845C6220F2}"/>
              </a:ext>
            </a:extLst>
          </p:cNvPr>
          <p:cNvSpPr/>
          <p:nvPr/>
        </p:nvSpPr>
        <p:spPr>
          <a:xfrm>
            <a:off x="8570795" y="-983605"/>
            <a:ext cx="4384398" cy="4334357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softEdge rad="1143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0544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14947" y="3071271"/>
            <a:ext cx="10958478" cy="3135711"/>
            <a:chOff x="906311" y="2037773"/>
            <a:chExt cx="10508659" cy="3135711"/>
          </a:xfrm>
        </p:grpSpPr>
        <p:sp>
          <p:nvSpPr>
            <p:cNvPr id="6" name="직사각형 28">
              <a:extLst>
                <a:ext uri="{FF2B5EF4-FFF2-40B4-BE49-F238E27FC236}">
                  <a16:creationId xmlns:a16="http://schemas.microsoft.com/office/drawing/2014/main" xmlns="" id="{E09654A9-3B82-431F-9A6E-1B5A4F08ECE8}"/>
                </a:ext>
              </a:extLst>
            </p:cNvPr>
            <p:cNvSpPr/>
            <p:nvPr/>
          </p:nvSpPr>
          <p:spPr>
            <a:xfrm>
              <a:off x="7164779" y="3786423"/>
              <a:ext cx="4250191" cy="13319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endParaRPr lang="ko-KR" altLang="en-US" sz="1500" dirty="0">
                <a:solidFill>
                  <a:srgbClr val="000000"/>
                </a:solidFill>
                <a:cs typeface="Arial Narrow" pitchFamily="34" charset="0"/>
              </a:endParaRPr>
            </a:p>
          </p:txBody>
        </p:sp>
        <p:sp>
          <p:nvSpPr>
            <p:cNvPr id="7" name="직사각형 30">
              <a:extLst>
                <a:ext uri="{FF2B5EF4-FFF2-40B4-BE49-F238E27FC236}">
                  <a16:creationId xmlns:a16="http://schemas.microsoft.com/office/drawing/2014/main" xmlns="" id="{38E67224-57DE-4F5C-8E86-2A646DAB3258}"/>
                </a:ext>
              </a:extLst>
            </p:cNvPr>
            <p:cNvSpPr/>
            <p:nvPr/>
          </p:nvSpPr>
          <p:spPr>
            <a:xfrm>
              <a:off x="7164779" y="2295479"/>
              <a:ext cx="4250191" cy="13319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endParaRPr lang="ko-KR" altLang="en-US" sz="1500" dirty="0">
                <a:solidFill>
                  <a:srgbClr val="000000"/>
                </a:solidFill>
                <a:cs typeface="Arial Narrow" pitchFamily="34" charset="0"/>
              </a:endParaRPr>
            </a:p>
          </p:txBody>
        </p:sp>
        <p:sp>
          <p:nvSpPr>
            <p:cNvPr id="8" name="직사각형 37">
              <a:extLst>
                <a:ext uri="{FF2B5EF4-FFF2-40B4-BE49-F238E27FC236}">
                  <a16:creationId xmlns:a16="http://schemas.microsoft.com/office/drawing/2014/main" xmlns="" id="{1F089671-48BB-44C8-A6D3-0F367D54D9BF}"/>
                </a:ext>
              </a:extLst>
            </p:cNvPr>
            <p:cNvSpPr/>
            <p:nvPr/>
          </p:nvSpPr>
          <p:spPr>
            <a:xfrm>
              <a:off x="906311" y="2409363"/>
              <a:ext cx="2081520" cy="1331912"/>
            </a:xfrm>
            <a:prstGeom prst="rect">
              <a:avLst/>
            </a:prstGeom>
            <a:solidFill>
              <a:srgbClr val="9FBAD2"/>
            </a:solidFill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r>
                <a:rPr lang="ko-KR" altLang="en-US" sz="1500" dirty="0">
                  <a:solidFill>
                    <a:srgbClr val="000000"/>
                  </a:solidFill>
                  <a:latin typeface="微软雅黑" pitchFamily="34" charset="-122"/>
                  <a:ea typeface="Noto Sans CJK SC Medium" panose="020B0600000000000000" pitchFamily="34" charset="-127"/>
                  <a:cs typeface="Arial Narrow" pitchFamily="34" charset="0"/>
                </a:rPr>
                <a:t>实时</a:t>
              </a:r>
              <a: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/>
              </a:r>
              <a:b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</a:br>
              <a: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PCR</a:t>
              </a:r>
              <a:endParaRPr lang="ko-KR" altLang="en-US" sz="1500" dirty="0">
                <a:solidFill>
                  <a:srgbClr val="000000"/>
                </a:solidFill>
                <a:latin typeface="微软雅黑" pitchFamily="34" charset="-122"/>
                <a:ea typeface="Noto Sans CJK SC Medium" panose="020B0600000000000000" pitchFamily="34" charset="-127"/>
                <a:cs typeface="Arial Narrow" pitchFamily="34" charset="0"/>
              </a:endParaRPr>
            </a:p>
          </p:txBody>
        </p:sp>
        <p:sp>
          <p:nvSpPr>
            <p:cNvPr id="9" name="직사각형 41">
              <a:extLst>
                <a:ext uri="{FF2B5EF4-FFF2-40B4-BE49-F238E27FC236}">
                  <a16:creationId xmlns:a16="http://schemas.microsoft.com/office/drawing/2014/main" xmlns="" id="{5784A4D5-EFEF-4DA7-A79C-7170A732966F}"/>
                </a:ext>
              </a:extLst>
            </p:cNvPr>
            <p:cNvSpPr/>
            <p:nvPr/>
          </p:nvSpPr>
          <p:spPr>
            <a:xfrm>
              <a:off x="906311" y="3841572"/>
              <a:ext cx="2081520" cy="1331912"/>
            </a:xfrm>
            <a:prstGeom prst="rect">
              <a:avLst/>
            </a:prstGeom>
            <a:solidFill>
              <a:srgbClr val="9FBAD2"/>
            </a:solidFill>
            <a:ln w="9525" cmpd="sng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0" rIns="7200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r>
                <a:rPr lang="ko-KR" altLang="en-US" sz="1500" dirty="0">
                  <a:solidFill>
                    <a:srgbClr val="000000"/>
                  </a:solidFill>
                  <a:latin typeface="微软雅黑" pitchFamily="34" charset="-122"/>
                  <a:ea typeface="Noto Sans CJK SC Medium" panose="020B0600000000000000" pitchFamily="34" charset="-127"/>
                </a:rPr>
                <a:t>高速</a:t>
              </a:r>
              <a: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/>
              </a:r>
              <a:b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</a:br>
              <a:r>
                <a:rPr lang="en-US" altLang="ko-KR" sz="15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PCR</a:t>
              </a:r>
              <a:endParaRPr lang="ko-KR" altLang="en-US" sz="1500" dirty="0">
                <a:solidFill>
                  <a:srgbClr val="000000"/>
                </a:solidFill>
                <a:latin typeface="微软雅黑" pitchFamily="34" charset="-122"/>
                <a:ea typeface="Noto Sans CJK SC Medium" panose="020B0600000000000000" pitchFamily="34" charset="-127"/>
              </a:endParaRPr>
            </a:p>
          </p:txBody>
        </p:sp>
        <p:sp>
          <p:nvSpPr>
            <p:cNvPr id="10" name="직사각형 42">
              <a:extLst>
                <a:ext uri="{FF2B5EF4-FFF2-40B4-BE49-F238E27FC236}">
                  <a16:creationId xmlns:a16="http://schemas.microsoft.com/office/drawing/2014/main" xmlns="" id="{F94BA342-5129-43CB-BB50-52F61B5689F3}"/>
                </a:ext>
              </a:extLst>
            </p:cNvPr>
            <p:cNvSpPr/>
            <p:nvPr/>
          </p:nvSpPr>
          <p:spPr>
            <a:xfrm>
              <a:off x="3018123" y="2422515"/>
              <a:ext cx="3705551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indent="-177800" algn="just" fontAlgn="base">
                <a:spcBef>
                  <a:spcPct val="0"/>
                </a:spcBef>
                <a:spcAft>
                  <a:spcPts val="600"/>
                </a:spcAft>
                <a:buFont typeface="Arial Narrow" panose="020B0606020202030204" pitchFamily="34" charset="0"/>
                <a:buChar char="&gt;"/>
              </a:pPr>
              <a:r>
                <a:rPr lang="en-US" altLang="ko-KR" sz="1400" b="1" dirty="0">
                  <a:solidFill>
                    <a:srgbClr val="274F60"/>
                  </a:solidFill>
                  <a:latin typeface="微软雅黑" pitchFamily="34" charset="-122"/>
                  <a:ea typeface="微软雅黑" pitchFamily="34" charset="-122"/>
                </a:rPr>
                <a:t>Core Technologies:</a:t>
              </a:r>
              <a:r>
                <a:rPr lang="en-US" altLang="ko-KR" sz="1400" dirty="0">
                  <a:solidFill>
                    <a:srgbClr val="274F60"/>
                  </a:solidFill>
                  <a:latin typeface="微软雅黑" pitchFamily="34" charset="-122"/>
                  <a:ea typeface="微软雅黑" pitchFamily="34" charset="-122"/>
                </a:rPr>
                <a:t> 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单管重叠多重实时</a:t>
              </a:r>
              <a:r>
                <a:rPr lang="en-US" altLang="zh-CN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PCR</a:t>
              </a:r>
              <a:endParaRPr lang="en-US" altLang="ko-KR" sz="14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77800" indent="-177800" algn="just" fontAlgn="base">
                <a:spcBef>
                  <a:spcPct val="0"/>
                </a:spcBef>
                <a:spcAft>
                  <a:spcPts val="600"/>
                </a:spcAft>
                <a:buFont typeface="Arial Narrow" panose="020B0606020202030204" pitchFamily="34" charset="0"/>
                <a:buChar char="&gt;"/>
              </a:pPr>
              <a:r>
                <a:rPr lang="en-US" altLang="ko-KR" sz="1400" b="1" dirty="0">
                  <a:solidFill>
                    <a:srgbClr val="274F60"/>
                  </a:solidFill>
                  <a:latin typeface="微软雅黑" pitchFamily="34" charset="-122"/>
                  <a:ea typeface="微软雅黑" pitchFamily="34" charset="-122"/>
                </a:rPr>
                <a:t>Focused Fields: 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呼吸道感染（肺结核，肺炎，呼吸道病毒）</a:t>
              </a:r>
              <a:endParaRPr lang="ko-KR" altLang="en-US" sz="1300" dirty="0">
                <a:solidFill>
                  <a:srgbClr val="000000"/>
                </a:solidFill>
                <a:latin typeface="微软雅黑" pitchFamily="34" charset="-122"/>
                <a:ea typeface="Noto Sans CJK SC Regular" panose="020B0500000000000000" pitchFamily="34" charset="-127"/>
              </a:endParaRPr>
            </a:p>
          </p:txBody>
        </p:sp>
        <p:sp>
          <p:nvSpPr>
            <p:cNvPr id="11" name="직사각형 43">
              <a:extLst>
                <a:ext uri="{FF2B5EF4-FFF2-40B4-BE49-F238E27FC236}">
                  <a16:creationId xmlns:a16="http://schemas.microsoft.com/office/drawing/2014/main" xmlns="" id="{9A4B5108-DD22-48F1-8153-E14255200BC5}"/>
                </a:ext>
              </a:extLst>
            </p:cNvPr>
            <p:cNvSpPr/>
            <p:nvPr/>
          </p:nvSpPr>
          <p:spPr>
            <a:xfrm>
              <a:off x="3018123" y="3844376"/>
              <a:ext cx="3705551" cy="1215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7800" indent="-177800" algn="just" fontAlgn="base">
                <a:spcBef>
                  <a:spcPct val="0"/>
                </a:spcBef>
                <a:spcAft>
                  <a:spcPts val="600"/>
                </a:spcAft>
                <a:buFont typeface="Arial Narrow" panose="020B0606020202030204" pitchFamily="34" charset="0"/>
                <a:buChar char="&gt;"/>
              </a:pPr>
              <a:r>
                <a:rPr lang="en-US" altLang="ko-KR" sz="1400" b="1" dirty="0">
                  <a:solidFill>
                    <a:srgbClr val="274F60"/>
                  </a:solidFill>
                  <a:latin typeface="微软雅黑" pitchFamily="34" charset="-122"/>
                  <a:ea typeface="微软雅黑" pitchFamily="34" charset="-122"/>
                </a:rPr>
                <a:t>Core Technologies: </a:t>
              </a:r>
              <a:r>
                <a:rPr lang="en-US" altLang="ko-KR" sz="14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Multiplex Ultra-Fast PCR with chip technology</a:t>
              </a:r>
            </a:p>
            <a:p>
              <a:pPr marL="177800" indent="-177800" algn="just" fontAlgn="base">
                <a:spcBef>
                  <a:spcPct val="0"/>
                </a:spcBef>
                <a:spcAft>
                  <a:spcPts val="600"/>
                </a:spcAft>
                <a:buFont typeface="Arial Narrow" panose="020B0606020202030204" pitchFamily="34" charset="0"/>
                <a:buChar char="&gt;"/>
              </a:pPr>
              <a:r>
                <a:rPr lang="en-US" altLang="ko-KR" sz="1400" b="1" dirty="0">
                  <a:solidFill>
                    <a:srgbClr val="274F60"/>
                  </a:solidFill>
                  <a:latin typeface="微软雅黑" pitchFamily="34" charset="-122"/>
                  <a:ea typeface="微软雅黑" pitchFamily="34" charset="-122"/>
                </a:rPr>
                <a:t>Focused Fields: 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结核病，呼吸道感染（甲型流感</a:t>
              </a:r>
              <a:r>
                <a:rPr lang="en-US" altLang="zh-CN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/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乙型病毒，</a:t>
              </a:r>
              <a:r>
                <a:rPr lang="en-US" altLang="zh-CN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RSV A / B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病毒</a:t>
              </a:r>
              <a:r>
                <a:rPr lang="en-US" altLang="zh-CN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RNA</a:t>
              </a:r>
              <a:r>
                <a:rPr lang="zh-CN" altLang="en-US" sz="1300" dirty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），性病（性传播疾病），热带病（包括登革热和疟疾）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5DFFAB42-9213-4B76-B067-6BEC280C9EC5}"/>
                </a:ext>
              </a:extLst>
            </p:cNvPr>
            <p:cNvSpPr txBox="1"/>
            <p:nvPr/>
          </p:nvSpPr>
          <p:spPr>
            <a:xfrm>
              <a:off x="1140417" y="2099199"/>
              <a:ext cx="1310808" cy="2492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altLang="ko-KR" b="1" dirty="0">
                  <a:solidFill>
                    <a:srgbClr val="274F60"/>
                  </a:solidFill>
                  <a:cs typeface="Arial Narrow" pitchFamily="34" charset="0"/>
                </a:rPr>
                <a:t>Business Area</a:t>
              </a:r>
              <a:endParaRPr lang="ko-KR" altLang="en-US" b="1" dirty="0">
                <a:solidFill>
                  <a:srgbClr val="274F60"/>
                </a:solidFill>
                <a:cs typeface="Arial Narrow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3252F35B-C516-4486-9833-FF9B301D0CFB}"/>
                </a:ext>
              </a:extLst>
            </p:cNvPr>
            <p:cNvSpPr txBox="1"/>
            <p:nvPr/>
          </p:nvSpPr>
          <p:spPr>
            <a:xfrm>
              <a:off x="3829827" y="2099199"/>
              <a:ext cx="1691745" cy="2492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altLang="ko-KR" b="1" dirty="0">
                  <a:solidFill>
                    <a:srgbClr val="274F60"/>
                  </a:solidFill>
                  <a:cs typeface="Arial Narrow" pitchFamily="34" charset="0"/>
                </a:rPr>
                <a:t>Core Technologies</a:t>
              </a:r>
              <a:endParaRPr lang="ko-KR" altLang="en-US" b="1" dirty="0">
                <a:solidFill>
                  <a:srgbClr val="274F60"/>
                </a:solidFill>
                <a:cs typeface="Arial Narrow" pitchFamily="34" charset="0"/>
              </a:endParaRPr>
            </a:p>
          </p:txBody>
        </p:sp>
        <p:sp>
          <p:nvSpPr>
            <p:cNvPr id="14" name="직사각형 46">
              <a:extLst>
                <a:ext uri="{FF2B5EF4-FFF2-40B4-BE49-F238E27FC236}">
                  <a16:creationId xmlns:a16="http://schemas.microsoft.com/office/drawing/2014/main" xmlns="" id="{60B806A1-77FC-4FD4-B28D-44B4B708BBB1}"/>
                </a:ext>
              </a:extLst>
            </p:cNvPr>
            <p:cNvSpPr/>
            <p:nvPr/>
          </p:nvSpPr>
          <p:spPr>
            <a:xfrm>
              <a:off x="7318918" y="2380706"/>
              <a:ext cx="1375663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300" b="1" dirty="0" err="1">
                  <a:solidFill>
                    <a:srgbClr val="000000"/>
                  </a:solidFill>
                </a:rPr>
                <a:t>EuDx</a:t>
              </a:r>
              <a:r>
                <a:rPr lang="en-US" altLang="ko-KR" sz="1300" b="1" dirty="0">
                  <a:solidFill>
                    <a:srgbClr val="000000"/>
                  </a:solidFill>
                </a:rPr>
                <a:t>™-MTB	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A411E829-32CC-4626-8952-724743FC06A7}"/>
                </a:ext>
              </a:extLst>
            </p:cNvPr>
            <p:cNvSpPr txBox="1"/>
            <p:nvPr/>
          </p:nvSpPr>
          <p:spPr>
            <a:xfrm>
              <a:off x="8785909" y="2037773"/>
              <a:ext cx="1057295" cy="2492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fontAlgn="base">
                <a:lnSpc>
                  <a:spcPct val="90000"/>
                </a:lnSpc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US" altLang="ko-KR" b="1" dirty="0">
                  <a:solidFill>
                    <a:srgbClr val="274F60"/>
                  </a:solidFill>
                  <a:cs typeface="Arial Narrow" pitchFamily="34" charset="0"/>
                </a:rPr>
                <a:t>Products</a:t>
              </a:r>
              <a:endParaRPr lang="ko-KR" altLang="en-US" b="1" dirty="0">
                <a:solidFill>
                  <a:srgbClr val="274F60"/>
                </a:solidFill>
                <a:cs typeface="Arial Narrow" pitchFamily="34" charset="0"/>
              </a:endParaRPr>
            </a:p>
          </p:txBody>
        </p:sp>
        <p:sp>
          <p:nvSpPr>
            <p:cNvPr id="16" name="이등변 삼각형 48">
              <a:extLst>
                <a:ext uri="{FF2B5EF4-FFF2-40B4-BE49-F238E27FC236}">
                  <a16:creationId xmlns:a16="http://schemas.microsoft.com/office/drawing/2014/main" xmlns="" id="{B089FCC0-C938-4FDA-8352-32B451CDD94B}"/>
                </a:ext>
              </a:extLst>
            </p:cNvPr>
            <p:cNvSpPr/>
            <p:nvPr/>
          </p:nvSpPr>
          <p:spPr>
            <a:xfrm rot="5400000">
              <a:off x="6582629" y="2850302"/>
              <a:ext cx="723197" cy="216914"/>
            </a:xfrm>
            <a:prstGeom prst="triangle">
              <a:avLst/>
            </a:prstGeom>
            <a:solidFill>
              <a:srgbClr val="BCCBDB"/>
            </a:solidFill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endParaRPr lang="ko-KR" altLang="en-US" sz="1500" dirty="0">
                <a:solidFill>
                  <a:srgbClr val="000000"/>
                </a:solidFill>
                <a:cs typeface="Arial Narrow" pitchFamily="34" charset="0"/>
              </a:endParaRPr>
            </a:p>
          </p:txBody>
        </p:sp>
        <p:sp>
          <p:nvSpPr>
            <p:cNvPr id="17" name="이등변 삼각형 49">
              <a:extLst>
                <a:ext uri="{FF2B5EF4-FFF2-40B4-BE49-F238E27FC236}">
                  <a16:creationId xmlns:a16="http://schemas.microsoft.com/office/drawing/2014/main" xmlns="" id="{42677300-9C83-4776-A988-EA60F4D62E20}"/>
                </a:ext>
              </a:extLst>
            </p:cNvPr>
            <p:cNvSpPr/>
            <p:nvPr/>
          </p:nvSpPr>
          <p:spPr>
            <a:xfrm rot="5400000">
              <a:off x="6582629" y="4399072"/>
              <a:ext cx="723197" cy="216914"/>
            </a:xfrm>
            <a:prstGeom prst="triangle">
              <a:avLst/>
            </a:prstGeom>
            <a:solidFill>
              <a:srgbClr val="BCCBDB"/>
            </a:solidFill>
            <a:ln w="9525" cmpd="sng"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 fontAlgn="base">
                <a:lnSpc>
                  <a:spcPct val="90000"/>
                </a:lnSpc>
                <a:spcBef>
                  <a:spcPts val="300"/>
                </a:spcBef>
                <a:spcAft>
                  <a:spcPct val="0"/>
                </a:spcAft>
              </a:pPr>
              <a:endParaRPr lang="ko-KR" altLang="en-US" sz="1500" dirty="0">
                <a:solidFill>
                  <a:srgbClr val="000000"/>
                </a:solidFill>
                <a:cs typeface="Arial Narrow" pitchFamily="34" charset="0"/>
              </a:endParaRPr>
            </a:p>
          </p:txBody>
        </p:sp>
        <p:sp>
          <p:nvSpPr>
            <p:cNvPr id="18" name="직사각형 50">
              <a:extLst>
                <a:ext uri="{FF2B5EF4-FFF2-40B4-BE49-F238E27FC236}">
                  <a16:creationId xmlns:a16="http://schemas.microsoft.com/office/drawing/2014/main" xmlns="" id="{329F10EF-A5D1-4D64-A4F7-FC593CCA02D7}"/>
                </a:ext>
              </a:extLst>
            </p:cNvPr>
            <p:cNvSpPr/>
            <p:nvPr/>
          </p:nvSpPr>
          <p:spPr>
            <a:xfrm>
              <a:off x="9441869" y="2355840"/>
              <a:ext cx="1531996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300" b="1" dirty="0" err="1">
                  <a:solidFill>
                    <a:srgbClr val="000000"/>
                  </a:solidFill>
                </a:rPr>
                <a:t>EuDx</a:t>
              </a:r>
              <a:r>
                <a:rPr lang="en-US" altLang="ko-KR" sz="1300" b="1" dirty="0">
                  <a:solidFill>
                    <a:srgbClr val="000000"/>
                  </a:solidFill>
                </a:rPr>
                <a:t>™-MDR TB</a:t>
              </a:r>
            </a:p>
          </p:txBody>
        </p:sp>
        <p:pic>
          <p:nvPicPr>
            <p:cNvPr id="19" name="그림 51">
              <a:extLst>
                <a:ext uri="{FF2B5EF4-FFF2-40B4-BE49-F238E27FC236}">
                  <a16:creationId xmlns:a16="http://schemas.microsoft.com/office/drawing/2014/main" xmlns="" id="{8163CD05-5292-44BB-B4AA-4AB2447A8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46037" y="4176921"/>
              <a:ext cx="967227" cy="694064"/>
            </a:xfrm>
            <a:prstGeom prst="rect">
              <a:avLst/>
            </a:prstGeom>
          </p:spPr>
        </p:pic>
        <p:sp>
          <p:nvSpPr>
            <p:cNvPr id="20" name="직사각형 52">
              <a:extLst>
                <a:ext uri="{FF2B5EF4-FFF2-40B4-BE49-F238E27FC236}">
                  <a16:creationId xmlns:a16="http://schemas.microsoft.com/office/drawing/2014/main" xmlns="" id="{9F6705D4-6CE7-4972-8022-01E4682A0946}"/>
                </a:ext>
              </a:extLst>
            </p:cNvPr>
            <p:cNvSpPr/>
            <p:nvPr/>
          </p:nvSpPr>
          <p:spPr>
            <a:xfrm>
              <a:off x="9222599" y="3844886"/>
              <a:ext cx="2014108" cy="29238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300" b="1" dirty="0" err="1">
                  <a:solidFill>
                    <a:srgbClr val="000000"/>
                  </a:solidFill>
                </a:rPr>
                <a:t>EuDx-ufPCR</a:t>
              </a:r>
              <a:r>
                <a:rPr lang="en-US" altLang="ko-KR" sz="1300" b="1" dirty="0">
                  <a:solidFill>
                    <a:srgbClr val="000000"/>
                  </a:solidFill>
                </a:rPr>
                <a:t> System</a:t>
              </a:r>
            </a:p>
          </p:txBody>
        </p:sp>
        <p:sp>
          <p:nvSpPr>
            <p:cNvPr id="21" name="직사각형 53">
              <a:extLst>
                <a:ext uri="{FF2B5EF4-FFF2-40B4-BE49-F238E27FC236}">
                  <a16:creationId xmlns:a16="http://schemas.microsoft.com/office/drawing/2014/main" xmlns="" id="{2D5B175A-4755-4856-8798-B0689614E9E7}"/>
                </a:ext>
              </a:extLst>
            </p:cNvPr>
            <p:cNvSpPr/>
            <p:nvPr/>
          </p:nvSpPr>
          <p:spPr>
            <a:xfrm>
              <a:off x="9496513" y="4853700"/>
              <a:ext cx="1157689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ko-KR" sz="1050" b="1" dirty="0">
                  <a:solidFill>
                    <a:srgbClr val="4B4D4F"/>
                  </a:solidFill>
                </a:rPr>
                <a:t>GENECHECKER™</a:t>
              </a:r>
              <a:endParaRPr lang="ko-KR" altLang="en-US" sz="1050" b="1" dirty="0">
                <a:solidFill>
                  <a:srgbClr val="000000"/>
                </a:solidFill>
              </a:endParaRPr>
            </a:p>
          </p:txBody>
        </p:sp>
        <p:pic>
          <p:nvPicPr>
            <p:cNvPr id="22" name="그림 54">
              <a:extLst>
                <a:ext uri="{FF2B5EF4-FFF2-40B4-BE49-F238E27FC236}">
                  <a16:creationId xmlns:a16="http://schemas.microsoft.com/office/drawing/2014/main" xmlns="" id="{FF7DEBE5-5FE3-40A0-9327-EE60B3871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630877" y="3833480"/>
              <a:ext cx="1155033" cy="1226846"/>
            </a:xfrm>
            <a:prstGeom prst="rect">
              <a:avLst/>
            </a:prstGeom>
          </p:spPr>
        </p:pic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xmlns="" id="{FD72F4B6-B626-4D8B-88E4-D58B04C76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341072" y="2707907"/>
              <a:ext cx="1500554" cy="863600"/>
            </a:xfrm>
            <a:prstGeom prst="rect">
              <a:avLst/>
            </a:prstGeom>
            <a:noFill/>
          </p:spPr>
        </p:pic>
        <p:pic>
          <p:nvPicPr>
            <p:cNvPr id="24" name="Picture 3">
              <a:extLst>
                <a:ext uri="{FF2B5EF4-FFF2-40B4-BE49-F238E27FC236}">
                  <a16:creationId xmlns:a16="http://schemas.microsoft.com/office/drawing/2014/main" xmlns="" id="{BE9A91E3-39A3-4346-9854-B51C415C7F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159802" y="2726051"/>
              <a:ext cx="857285" cy="782419"/>
            </a:xfrm>
            <a:prstGeom prst="rect">
              <a:avLst/>
            </a:prstGeom>
            <a:noFill/>
          </p:spPr>
        </p:pic>
        <p:pic>
          <p:nvPicPr>
            <p:cNvPr id="25" name="Picture 3">
              <a:extLst>
                <a:ext uri="{FF2B5EF4-FFF2-40B4-BE49-F238E27FC236}">
                  <a16:creationId xmlns:a16="http://schemas.microsoft.com/office/drawing/2014/main" xmlns="" id="{286BD4C3-34D2-48CB-8694-B594AD774C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40499" y="2792843"/>
              <a:ext cx="1033439" cy="648835"/>
            </a:xfrm>
            <a:prstGeom prst="rect">
              <a:avLst/>
            </a:prstGeom>
            <a:noFill/>
          </p:spPr>
        </p:pic>
      </p:grpSp>
      <p:sp>
        <p:nvSpPr>
          <p:cNvPr id="26" name="TextBox 25"/>
          <p:cNvSpPr txBox="1"/>
          <p:nvPr/>
        </p:nvSpPr>
        <p:spPr>
          <a:xfrm>
            <a:off x="296061" y="207411"/>
            <a:ext cx="49363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微软雅黑" pitchFamily="34" charset="-122"/>
                <a:ea typeface="微软雅黑" pitchFamily="34" charset="-122"/>
              </a:rPr>
              <a:t>业务领域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91406" y="1948054"/>
            <a:ext cx="100962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技术转移 </a:t>
            </a:r>
            <a:r>
              <a:rPr lang="en-US" altLang="zh-CN" sz="2000" b="1" dirty="0">
                <a:latin typeface="微软雅黑" pitchFamily="34" charset="-122"/>
                <a:ea typeface="微软雅黑" pitchFamily="34" charset="-122"/>
              </a:rPr>
              <a:t>or </a:t>
            </a: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引进投资</a:t>
            </a:r>
            <a:endParaRPr lang="en-US" altLang="ko-KR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6711" y="1376345"/>
            <a:ext cx="15300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B32C59"/>
                </a:solidFill>
                <a:latin typeface="微软雅黑" pitchFamily="34" charset="-122"/>
                <a:ea typeface="微软雅黑" pitchFamily="34" charset="-122"/>
              </a:rPr>
              <a:t>合作意向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955178" y="694995"/>
            <a:ext cx="3832518" cy="2028491"/>
            <a:chOff x="3354388" y="1773305"/>
            <a:chExt cx="5483224" cy="3311391"/>
          </a:xfrm>
          <a:solidFill>
            <a:srgbClr val="B32C59"/>
          </a:solidFill>
        </p:grpSpPr>
        <p:sp>
          <p:nvSpPr>
            <p:cNvPr id="30" name="任意多边形 29">
              <a:extLst>
                <a:ext uri="{FF2B5EF4-FFF2-40B4-BE49-F238E27FC236}">
                  <a16:creationId xmlns:a16="http://schemas.microsoft.com/office/drawing/2014/main" xmlns="" id="{17366D42-15A7-449A-A319-753CD3B169F1}"/>
                </a:ext>
              </a:extLst>
            </p:cNvPr>
            <p:cNvSpPr/>
            <p:nvPr/>
          </p:nvSpPr>
          <p:spPr bwMode="auto">
            <a:xfrm>
              <a:off x="6134144" y="2233420"/>
              <a:ext cx="367138" cy="629379"/>
            </a:xfrm>
            <a:custGeom>
              <a:avLst/>
              <a:gdLst>
                <a:gd name="T0" fmla="*/ 0 w 65"/>
                <a:gd name="T1" fmla="*/ 91 h 111"/>
                <a:gd name="T2" fmla="*/ 25 w 65"/>
                <a:gd name="T3" fmla="*/ 7 h 111"/>
                <a:gd name="T4" fmla="*/ 39 w 65"/>
                <a:gd name="T5" fmla="*/ 7 h 111"/>
                <a:gd name="T6" fmla="*/ 65 w 65"/>
                <a:gd name="T7" fmla="*/ 91 h 111"/>
                <a:gd name="T8" fmla="*/ 0 w 65"/>
                <a:gd name="T9" fmla="*/ 9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111">
                  <a:moveTo>
                    <a:pt x="0" y="91"/>
                  </a:moveTo>
                  <a:cubicBezTo>
                    <a:pt x="25" y="7"/>
                    <a:pt x="25" y="7"/>
                    <a:pt x="25" y="7"/>
                  </a:cubicBezTo>
                  <a:cubicBezTo>
                    <a:pt x="27" y="0"/>
                    <a:pt x="37" y="0"/>
                    <a:pt x="39" y="7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5" y="91"/>
                    <a:pt x="29" y="111"/>
                    <a:pt x="0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任意多边形 30">
              <a:extLst>
                <a:ext uri="{FF2B5EF4-FFF2-40B4-BE49-F238E27FC236}">
                  <a16:creationId xmlns:a16="http://schemas.microsoft.com/office/drawing/2014/main" xmlns="" id="{F8ED0A6F-24B2-4532-9FEB-400784D4056B}"/>
                </a:ext>
              </a:extLst>
            </p:cNvPr>
            <p:cNvSpPr/>
            <p:nvPr/>
          </p:nvSpPr>
          <p:spPr bwMode="auto">
            <a:xfrm>
              <a:off x="7097284" y="3449265"/>
              <a:ext cx="634147" cy="362370"/>
            </a:xfrm>
            <a:custGeom>
              <a:avLst/>
              <a:gdLst>
                <a:gd name="T0" fmla="*/ 17 w 112"/>
                <a:gd name="T1" fmla="*/ 0 h 64"/>
                <a:gd name="T2" fmla="*/ 104 w 112"/>
                <a:gd name="T3" fmla="*/ 14 h 64"/>
                <a:gd name="T4" fmla="*/ 105 w 112"/>
                <a:gd name="T5" fmla="*/ 29 h 64"/>
                <a:gd name="T6" fmla="*/ 25 w 112"/>
                <a:gd name="T7" fmla="*/ 64 h 64"/>
                <a:gd name="T8" fmla="*/ 17 w 112"/>
                <a:gd name="T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4">
                  <a:moveTo>
                    <a:pt x="17" y="0"/>
                  </a:moveTo>
                  <a:cubicBezTo>
                    <a:pt x="104" y="14"/>
                    <a:pt x="104" y="14"/>
                    <a:pt x="104" y="14"/>
                  </a:cubicBezTo>
                  <a:cubicBezTo>
                    <a:pt x="111" y="16"/>
                    <a:pt x="112" y="26"/>
                    <a:pt x="105" y="29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25" y="64"/>
                    <a:pt x="0" y="31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任意多边形 31">
              <a:extLst>
                <a:ext uri="{FF2B5EF4-FFF2-40B4-BE49-F238E27FC236}">
                  <a16:creationId xmlns:a16="http://schemas.microsoft.com/office/drawing/2014/main" xmlns="" id="{E65BA63F-000E-4996-9162-C23C207CB32D}"/>
                </a:ext>
              </a:extLst>
            </p:cNvPr>
            <p:cNvSpPr/>
            <p:nvPr/>
          </p:nvSpPr>
          <p:spPr bwMode="auto">
            <a:xfrm>
              <a:off x="5395101" y="2657774"/>
              <a:ext cx="510178" cy="524482"/>
            </a:xfrm>
            <a:custGeom>
              <a:avLst/>
              <a:gdLst>
                <a:gd name="T0" fmla="*/ 42 w 90"/>
                <a:gd name="T1" fmla="*/ 92 h 92"/>
                <a:gd name="T2" fmla="*/ 3 w 90"/>
                <a:gd name="T3" fmla="*/ 13 h 92"/>
                <a:gd name="T4" fmla="*/ 14 w 90"/>
                <a:gd name="T5" fmla="*/ 4 h 92"/>
                <a:gd name="T6" fmla="*/ 90 w 90"/>
                <a:gd name="T7" fmla="*/ 49 h 92"/>
                <a:gd name="T8" fmla="*/ 42 w 90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92">
                  <a:moveTo>
                    <a:pt x="42" y="92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0" y="7"/>
                    <a:pt x="7" y="0"/>
                    <a:pt x="14" y="4"/>
                  </a:cubicBezTo>
                  <a:cubicBezTo>
                    <a:pt x="90" y="49"/>
                    <a:pt x="90" y="49"/>
                    <a:pt x="90" y="49"/>
                  </a:cubicBezTo>
                  <a:cubicBezTo>
                    <a:pt x="90" y="49"/>
                    <a:pt x="77" y="87"/>
                    <a:pt x="42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任意多边形 32">
              <a:extLst>
                <a:ext uri="{FF2B5EF4-FFF2-40B4-BE49-F238E27FC236}">
                  <a16:creationId xmlns:a16="http://schemas.microsoft.com/office/drawing/2014/main" xmlns="" id="{6A32EC2D-E4C4-4754-A149-2C1581AB9966}"/>
                </a:ext>
              </a:extLst>
            </p:cNvPr>
            <p:cNvSpPr/>
            <p:nvPr/>
          </p:nvSpPr>
          <p:spPr bwMode="auto">
            <a:xfrm>
              <a:off x="6150831" y="4312277"/>
              <a:ext cx="362370" cy="631763"/>
            </a:xfrm>
            <a:custGeom>
              <a:avLst/>
              <a:gdLst>
                <a:gd name="T0" fmla="*/ 64 w 64"/>
                <a:gd name="T1" fmla="*/ 18 h 111"/>
                <a:gd name="T2" fmla="*/ 43 w 64"/>
                <a:gd name="T3" fmla="*/ 104 h 111"/>
                <a:gd name="T4" fmla="*/ 29 w 64"/>
                <a:gd name="T5" fmla="*/ 104 h 111"/>
                <a:gd name="T6" fmla="*/ 0 w 64"/>
                <a:gd name="T7" fmla="*/ 21 h 111"/>
                <a:gd name="T8" fmla="*/ 64 w 64"/>
                <a:gd name="T9" fmla="*/ 1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11">
                  <a:moveTo>
                    <a:pt x="64" y="18"/>
                  </a:moveTo>
                  <a:cubicBezTo>
                    <a:pt x="43" y="104"/>
                    <a:pt x="43" y="104"/>
                    <a:pt x="43" y="104"/>
                  </a:cubicBezTo>
                  <a:cubicBezTo>
                    <a:pt x="41" y="111"/>
                    <a:pt x="31" y="111"/>
                    <a:pt x="29" y="10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34" y="0"/>
                    <a:pt x="64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任意多边形 33">
              <a:extLst>
                <a:ext uri="{FF2B5EF4-FFF2-40B4-BE49-F238E27FC236}">
                  <a16:creationId xmlns:a16="http://schemas.microsoft.com/office/drawing/2014/main" xmlns="" id="{0EE6AC5F-A7E4-4718-9120-91DFB5DA9279}"/>
                </a:ext>
              </a:extLst>
            </p:cNvPr>
            <p:cNvSpPr/>
            <p:nvPr/>
          </p:nvSpPr>
          <p:spPr bwMode="auto">
            <a:xfrm>
              <a:off x="5395101" y="4188308"/>
              <a:ext cx="529250" cy="505410"/>
            </a:xfrm>
            <a:custGeom>
              <a:avLst/>
              <a:gdLst>
                <a:gd name="T0" fmla="*/ 93 w 93"/>
                <a:gd name="T1" fmla="*/ 47 h 89"/>
                <a:gd name="T2" fmla="*/ 14 w 93"/>
                <a:gd name="T3" fmla="*/ 86 h 89"/>
                <a:gd name="T4" fmla="*/ 4 w 93"/>
                <a:gd name="T5" fmla="*/ 76 h 89"/>
                <a:gd name="T6" fmla="*/ 49 w 93"/>
                <a:gd name="T7" fmla="*/ 0 h 89"/>
                <a:gd name="T8" fmla="*/ 93 w 93"/>
                <a:gd name="T9" fmla="*/ 4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89">
                  <a:moveTo>
                    <a:pt x="93" y="47"/>
                  </a:moveTo>
                  <a:cubicBezTo>
                    <a:pt x="14" y="86"/>
                    <a:pt x="14" y="86"/>
                    <a:pt x="14" y="86"/>
                  </a:cubicBezTo>
                  <a:cubicBezTo>
                    <a:pt x="7" y="89"/>
                    <a:pt x="0" y="82"/>
                    <a:pt x="4" y="76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87" y="12"/>
                    <a:pt x="9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任意多边形 34">
              <a:extLst>
                <a:ext uri="{FF2B5EF4-FFF2-40B4-BE49-F238E27FC236}">
                  <a16:creationId xmlns:a16="http://schemas.microsoft.com/office/drawing/2014/main" xmlns="" id="{956066C2-36AD-4CCC-9919-705514EB8B43}"/>
                </a:ext>
              </a:extLst>
            </p:cNvPr>
            <p:cNvSpPr/>
            <p:nvPr/>
          </p:nvSpPr>
          <p:spPr bwMode="auto">
            <a:xfrm>
              <a:off x="6944708" y="3976130"/>
              <a:ext cx="548322" cy="472034"/>
            </a:xfrm>
            <a:custGeom>
              <a:avLst/>
              <a:gdLst>
                <a:gd name="T0" fmla="*/ 37 w 97"/>
                <a:gd name="T1" fmla="*/ 0 h 83"/>
                <a:gd name="T2" fmla="*/ 92 w 97"/>
                <a:gd name="T3" fmla="*/ 69 h 83"/>
                <a:gd name="T4" fmla="*/ 84 w 97"/>
                <a:gd name="T5" fmla="*/ 80 h 83"/>
                <a:gd name="T6" fmla="*/ 0 w 97"/>
                <a:gd name="T7" fmla="*/ 53 h 83"/>
                <a:gd name="T8" fmla="*/ 37 w 97"/>
                <a:gd name="T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83">
                  <a:moveTo>
                    <a:pt x="37" y="0"/>
                  </a:moveTo>
                  <a:cubicBezTo>
                    <a:pt x="92" y="69"/>
                    <a:pt x="92" y="69"/>
                    <a:pt x="92" y="69"/>
                  </a:cubicBezTo>
                  <a:cubicBezTo>
                    <a:pt x="97" y="75"/>
                    <a:pt x="91" y="83"/>
                    <a:pt x="84" y="80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4" y="12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任意多边形 35">
              <a:extLst>
                <a:ext uri="{FF2B5EF4-FFF2-40B4-BE49-F238E27FC236}">
                  <a16:creationId xmlns:a16="http://schemas.microsoft.com/office/drawing/2014/main" xmlns="" id="{CC8F5A49-39A4-4A54-AAE0-B31BE1884D6A}"/>
                </a:ext>
              </a:extLst>
            </p:cNvPr>
            <p:cNvSpPr/>
            <p:nvPr/>
          </p:nvSpPr>
          <p:spPr bwMode="auto">
            <a:xfrm>
              <a:off x="5361725" y="2653006"/>
              <a:ext cx="1938201" cy="1942969"/>
            </a:xfrm>
            <a:custGeom>
              <a:avLst/>
              <a:gdLst>
                <a:gd name="T0" fmla="*/ 342 w 342"/>
                <a:gd name="T1" fmla="*/ 171 h 342"/>
                <a:gd name="T2" fmla="*/ 229 w 342"/>
                <a:gd name="T3" fmla="*/ 331 h 342"/>
                <a:gd name="T4" fmla="*/ 206 w 342"/>
                <a:gd name="T5" fmla="*/ 338 h 342"/>
                <a:gd name="T6" fmla="*/ 171 w 342"/>
                <a:gd name="T7" fmla="*/ 342 h 342"/>
                <a:gd name="T8" fmla="*/ 13 w 342"/>
                <a:gd name="T9" fmla="*/ 237 h 342"/>
                <a:gd name="T10" fmla="*/ 11 w 342"/>
                <a:gd name="T11" fmla="*/ 232 h 342"/>
                <a:gd name="T12" fmla="*/ 9 w 342"/>
                <a:gd name="T13" fmla="*/ 225 h 342"/>
                <a:gd name="T14" fmla="*/ 7 w 342"/>
                <a:gd name="T15" fmla="*/ 219 h 342"/>
                <a:gd name="T16" fmla="*/ 3 w 342"/>
                <a:gd name="T17" fmla="*/ 206 h 342"/>
                <a:gd name="T18" fmla="*/ 0 w 342"/>
                <a:gd name="T19" fmla="*/ 184 h 342"/>
                <a:gd name="T20" fmla="*/ 0 w 342"/>
                <a:gd name="T21" fmla="*/ 171 h 342"/>
                <a:gd name="T22" fmla="*/ 171 w 342"/>
                <a:gd name="T23" fmla="*/ 0 h 342"/>
                <a:gd name="T24" fmla="*/ 315 w 342"/>
                <a:gd name="T25" fmla="*/ 78 h 342"/>
                <a:gd name="T26" fmla="*/ 327 w 342"/>
                <a:gd name="T27" fmla="*/ 101 h 342"/>
                <a:gd name="T28" fmla="*/ 342 w 342"/>
                <a:gd name="T29" fmla="*/ 171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2" h="342">
                  <a:moveTo>
                    <a:pt x="342" y="171"/>
                  </a:moveTo>
                  <a:cubicBezTo>
                    <a:pt x="342" y="244"/>
                    <a:pt x="295" y="307"/>
                    <a:pt x="229" y="331"/>
                  </a:cubicBezTo>
                  <a:cubicBezTo>
                    <a:pt x="222" y="334"/>
                    <a:pt x="214" y="336"/>
                    <a:pt x="206" y="338"/>
                  </a:cubicBezTo>
                  <a:cubicBezTo>
                    <a:pt x="195" y="340"/>
                    <a:pt x="183" y="342"/>
                    <a:pt x="171" y="342"/>
                  </a:cubicBezTo>
                  <a:cubicBezTo>
                    <a:pt x="100" y="342"/>
                    <a:pt x="39" y="298"/>
                    <a:pt x="13" y="237"/>
                  </a:cubicBezTo>
                  <a:cubicBezTo>
                    <a:pt x="12" y="235"/>
                    <a:pt x="12" y="233"/>
                    <a:pt x="11" y="232"/>
                  </a:cubicBezTo>
                  <a:cubicBezTo>
                    <a:pt x="10" y="230"/>
                    <a:pt x="9" y="227"/>
                    <a:pt x="9" y="225"/>
                  </a:cubicBezTo>
                  <a:cubicBezTo>
                    <a:pt x="8" y="223"/>
                    <a:pt x="7" y="221"/>
                    <a:pt x="7" y="219"/>
                  </a:cubicBezTo>
                  <a:cubicBezTo>
                    <a:pt x="6" y="215"/>
                    <a:pt x="4" y="210"/>
                    <a:pt x="3" y="206"/>
                  </a:cubicBezTo>
                  <a:cubicBezTo>
                    <a:pt x="2" y="199"/>
                    <a:pt x="1" y="192"/>
                    <a:pt x="0" y="184"/>
                  </a:cubicBezTo>
                  <a:cubicBezTo>
                    <a:pt x="0" y="180"/>
                    <a:pt x="0" y="175"/>
                    <a:pt x="0" y="171"/>
                  </a:cubicBezTo>
                  <a:cubicBezTo>
                    <a:pt x="0" y="76"/>
                    <a:pt x="76" y="0"/>
                    <a:pt x="171" y="0"/>
                  </a:cubicBezTo>
                  <a:cubicBezTo>
                    <a:pt x="231" y="0"/>
                    <a:pt x="284" y="31"/>
                    <a:pt x="315" y="78"/>
                  </a:cubicBezTo>
                  <a:cubicBezTo>
                    <a:pt x="319" y="86"/>
                    <a:pt x="324" y="93"/>
                    <a:pt x="327" y="101"/>
                  </a:cubicBezTo>
                  <a:cubicBezTo>
                    <a:pt x="337" y="122"/>
                    <a:pt x="342" y="146"/>
                    <a:pt x="34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任意多边形 36">
              <a:extLst>
                <a:ext uri="{FF2B5EF4-FFF2-40B4-BE49-F238E27FC236}">
                  <a16:creationId xmlns:a16="http://schemas.microsoft.com/office/drawing/2014/main" xmlns="" id="{A6606DF9-55C4-4DB4-9A8D-22DBF5E8DD51}"/>
                </a:ext>
              </a:extLst>
            </p:cNvPr>
            <p:cNvSpPr/>
            <p:nvPr/>
          </p:nvSpPr>
          <p:spPr bwMode="auto">
            <a:xfrm>
              <a:off x="6546577" y="4233604"/>
              <a:ext cx="460115" cy="555475"/>
            </a:xfrm>
            <a:custGeom>
              <a:avLst/>
              <a:gdLst>
                <a:gd name="T0" fmla="*/ 54 w 81"/>
                <a:gd name="T1" fmla="*/ 1 h 98"/>
                <a:gd name="T2" fmla="*/ 79 w 81"/>
                <a:gd name="T3" fmla="*/ 86 h 98"/>
                <a:gd name="T4" fmla="*/ 67 w 81"/>
                <a:gd name="T5" fmla="*/ 93 h 98"/>
                <a:gd name="T6" fmla="*/ 0 w 81"/>
                <a:gd name="T7" fmla="*/ 36 h 98"/>
                <a:gd name="T8" fmla="*/ 54 w 81"/>
                <a:gd name="T9" fmla="*/ 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98">
                  <a:moveTo>
                    <a:pt x="54" y="1"/>
                  </a:moveTo>
                  <a:cubicBezTo>
                    <a:pt x="79" y="86"/>
                    <a:pt x="79" y="86"/>
                    <a:pt x="79" y="86"/>
                  </a:cubicBezTo>
                  <a:cubicBezTo>
                    <a:pt x="81" y="93"/>
                    <a:pt x="72" y="98"/>
                    <a:pt x="67" y="9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19" y="0"/>
                    <a:pt x="5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任意多边形 37">
              <a:extLst>
                <a:ext uri="{FF2B5EF4-FFF2-40B4-BE49-F238E27FC236}">
                  <a16:creationId xmlns:a16="http://schemas.microsoft.com/office/drawing/2014/main" xmlns="" id="{D856A0BC-06DF-4589-8983-184454858D30}"/>
                </a:ext>
              </a:extLst>
            </p:cNvPr>
            <p:cNvSpPr/>
            <p:nvPr/>
          </p:nvSpPr>
          <p:spPr bwMode="auto">
            <a:xfrm>
              <a:off x="6529890" y="4436245"/>
              <a:ext cx="131121" cy="138273"/>
            </a:xfrm>
            <a:custGeom>
              <a:avLst/>
              <a:gdLst>
                <a:gd name="T0" fmla="*/ 23 w 23"/>
                <a:gd name="T1" fmla="*/ 17 h 24"/>
                <a:gd name="T2" fmla="*/ 0 w 23"/>
                <a:gd name="T3" fmla="*/ 24 h 24"/>
                <a:gd name="T4" fmla="*/ 3 w 23"/>
                <a:gd name="T5" fmla="*/ 0 h 24"/>
                <a:gd name="T6" fmla="*/ 23 w 23"/>
                <a:gd name="T7" fmla="*/ 17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24">
                  <a:moveTo>
                    <a:pt x="23" y="17"/>
                  </a:moveTo>
                  <a:cubicBezTo>
                    <a:pt x="16" y="20"/>
                    <a:pt x="8" y="22"/>
                    <a:pt x="0" y="24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2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任意多边形 38">
              <a:extLst>
                <a:ext uri="{FF2B5EF4-FFF2-40B4-BE49-F238E27FC236}">
                  <a16:creationId xmlns:a16="http://schemas.microsoft.com/office/drawing/2014/main" xmlns="" id="{3CE66B3C-66B7-42D7-B43B-9B125FFE8E36}"/>
                </a:ext>
              </a:extLst>
            </p:cNvPr>
            <p:cNvSpPr/>
            <p:nvPr/>
          </p:nvSpPr>
          <p:spPr bwMode="auto">
            <a:xfrm>
              <a:off x="7068676" y="3096431"/>
              <a:ext cx="147809" cy="221714"/>
            </a:xfrm>
            <a:custGeom>
              <a:avLst/>
              <a:gdLst>
                <a:gd name="T0" fmla="*/ 26 w 26"/>
                <a:gd name="T1" fmla="*/ 23 h 39"/>
                <a:gd name="T2" fmla="*/ 0 w 26"/>
                <a:gd name="T3" fmla="*/ 39 h 39"/>
                <a:gd name="T4" fmla="*/ 14 w 26"/>
                <a:gd name="T5" fmla="*/ 0 h 39"/>
                <a:gd name="T6" fmla="*/ 26 w 26"/>
                <a:gd name="T7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26" y="23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8"/>
                    <a:pt x="23" y="15"/>
                    <a:pt x="2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任意多边形 39">
              <a:extLst>
                <a:ext uri="{FF2B5EF4-FFF2-40B4-BE49-F238E27FC236}">
                  <a16:creationId xmlns:a16="http://schemas.microsoft.com/office/drawing/2014/main" xmlns="" id="{B43F5B3A-1DE5-44FD-8BEA-4433973401FC}"/>
                </a:ext>
              </a:extLst>
            </p:cNvPr>
            <p:cNvSpPr/>
            <p:nvPr/>
          </p:nvSpPr>
          <p:spPr bwMode="auto">
            <a:xfrm>
              <a:off x="6825507" y="2812733"/>
              <a:ext cx="526867" cy="505410"/>
            </a:xfrm>
            <a:custGeom>
              <a:avLst/>
              <a:gdLst>
                <a:gd name="T0" fmla="*/ 0 w 93"/>
                <a:gd name="T1" fmla="*/ 40 h 89"/>
                <a:gd name="T2" fmla="*/ 80 w 93"/>
                <a:gd name="T3" fmla="*/ 4 h 89"/>
                <a:gd name="T4" fmla="*/ 89 w 93"/>
                <a:gd name="T5" fmla="*/ 14 h 89"/>
                <a:gd name="T6" fmla="*/ 43 w 93"/>
                <a:gd name="T7" fmla="*/ 89 h 89"/>
                <a:gd name="T8" fmla="*/ 0 w 93"/>
                <a:gd name="T9" fmla="*/ 4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" h="89">
                  <a:moveTo>
                    <a:pt x="0" y="40"/>
                  </a:moveTo>
                  <a:cubicBezTo>
                    <a:pt x="80" y="4"/>
                    <a:pt x="80" y="4"/>
                    <a:pt x="80" y="4"/>
                  </a:cubicBezTo>
                  <a:cubicBezTo>
                    <a:pt x="87" y="0"/>
                    <a:pt x="93" y="8"/>
                    <a:pt x="89" y="14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43" y="89"/>
                    <a:pt x="4" y="76"/>
                    <a:pt x="0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任意多边形 40">
              <a:extLst>
                <a:ext uri="{FF2B5EF4-FFF2-40B4-BE49-F238E27FC236}">
                  <a16:creationId xmlns:a16="http://schemas.microsoft.com/office/drawing/2014/main" xmlns="" id="{54D09E7B-B498-466A-99A7-D5F807152777}"/>
                </a:ext>
              </a:extLst>
            </p:cNvPr>
            <p:cNvSpPr/>
            <p:nvPr/>
          </p:nvSpPr>
          <p:spPr bwMode="auto">
            <a:xfrm>
              <a:off x="5299741" y="3856930"/>
              <a:ext cx="317074" cy="143041"/>
            </a:xfrm>
            <a:custGeom>
              <a:avLst/>
              <a:gdLst>
                <a:gd name="T0" fmla="*/ 56 w 56"/>
                <a:gd name="T1" fmla="*/ 23 h 25"/>
                <a:gd name="T2" fmla="*/ 24 w 56"/>
                <a:gd name="T3" fmla="*/ 25 h 25"/>
                <a:gd name="T4" fmla="*/ 22 w 56"/>
                <a:gd name="T5" fmla="*/ 20 h 25"/>
                <a:gd name="T6" fmla="*/ 19 w 56"/>
                <a:gd name="T7" fmla="*/ 12 h 25"/>
                <a:gd name="T8" fmla="*/ 1 w 56"/>
                <a:gd name="T9" fmla="*/ 7 h 25"/>
                <a:gd name="T10" fmla="*/ 0 w 56"/>
                <a:gd name="T11" fmla="*/ 0 h 25"/>
                <a:gd name="T12" fmla="*/ 18 w 56"/>
                <a:gd name="T13" fmla="*/ 7 h 25"/>
                <a:gd name="T14" fmla="*/ 56 w 56"/>
                <a:gd name="T1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25">
                  <a:moveTo>
                    <a:pt x="56" y="23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3" y="23"/>
                    <a:pt x="23" y="21"/>
                    <a:pt x="22" y="20"/>
                  </a:cubicBezTo>
                  <a:cubicBezTo>
                    <a:pt x="21" y="18"/>
                    <a:pt x="20" y="14"/>
                    <a:pt x="19" y="12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18" y="7"/>
                    <a:pt x="18" y="7"/>
                    <a:pt x="18" y="7"/>
                  </a:cubicBezTo>
                  <a:lnTo>
                    <a:pt x="56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任意多边形 41">
              <a:extLst>
                <a:ext uri="{FF2B5EF4-FFF2-40B4-BE49-F238E27FC236}">
                  <a16:creationId xmlns:a16="http://schemas.microsoft.com/office/drawing/2014/main" xmlns="" id="{AA681B15-F40E-4E26-8DBF-5D4C7DD9CE5F}"/>
                </a:ext>
              </a:extLst>
            </p:cNvPr>
            <p:cNvSpPr/>
            <p:nvPr/>
          </p:nvSpPr>
          <p:spPr bwMode="auto">
            <a:xfrm>
              <a:off x="5106635" y="3618529"/>
              <a:ext cx="636532" cy="369522"/>
            </a:xfrm>
            <a:custGeom>
              <a:avLst/>
              <a:gdLst>
                <a:gd name="T0" fmla="*/ 93 w 112"/>
                <a:gd name="T1" fmla="*/ 65 h 65"/>
                <a:gd name="T2" fmla="*/ 57 w 112"/>
                <a:gd name="T3" fmla="*/ 55 h 65"/>
                <a:gd name="T4" fmla="*/ 39 w 112"/>
                <a:gd name="T5" fmla="*/ 50 h 65"/>
                <a:gd name="T6" fmla="*/ 8 w 112"/>
                <a:gd name="T7" fmla="*/ 42 h 65"/>
                <a:gd name="T8" fmla="*/ 7 w 112"/>
                <a:gd name="T9" fmla="*/ 28 h 65"/>
                <a:gd name="T10" fmla="*/ 48 w 112"/>
                <a:gd name="T11" fmla="*/ 14 h 65"/>
                <a:gd name="T12" fmla="*/ 91 w 112"/>
                <a:gd name="T13" fmla="*/ 0 h 65"/>
                <a:gd name="T14" fmla="*/ 93 w 112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65">
                  <a:moveTo>
                    <a:pt x="93" y="65"/>
                  </a:moveTo>
                  <a:cubicBezTo>
                    <a:pt x="57" y="55"/>
                    <a:pt x="57" y="55"/>
                    <a:pt x="57" y="55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" y="40"/>
                    <a:pt x="0" y="30"/>
                    <a:pt x="7" y="28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112" y="35"/>
                    <a:pt x="93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任意多边形 42">
              <a:extLst>
                <a:ext uri="{FF2B5EF4-FFF2-40B4-BE49-F238E27FC236}">
                  <a16:creationId xmlns:a16="http://schemas.microsoft.com/office/drawing/2014/main" xmlns="" id="{E5FA67C1-9205-4E1E-9235-A3DED8D29B51}"/>
                </a:ext>
              </a:extLst>
            </p:cNvPr>
            <p:cNvSpPr/>
            <p:nvPr/>
          </p:nvSpPr>
          <p:spPr bwMode="auto">
            <a:xfrm>
              <a:off x="4999355" y="3022526"/>
              <a:ext cx="584083" cy="402898"/>
            </a:xfrm>
            <a:custGeom>
              <a:avLst/>
              <a:gdLst>
                <a:gd name="T0" fmla="*/ 72 w 103"/>
                <a:gd name="T1" fmla="*/ 71 h 71"/>
                <a:gd name="T2" fmla="*/ 44 w 103"/>
                <a:gd name="T3" fmla="*/ 46 h 71"/>
                <a:gd name="T4" fmla="*/ 30 w 103"/>
                <a:gd name="T5" fmla="*/ 34 h 71"/>
                <a:gd name="T6" fmla="*/ 5 w 103"/>
                <a:gd name="T7" fmla="*/ 14 h 71"/>
                <a:gd name="T8" fmla="*/ 11 w 103"/>
                <a:gd name="T9" fmla="*/ 1 h 71"/>
                <a:gd name="T10" fmla="*/ 54 w 103"/>
                <a:gd name="T11" fmla="*/ 6 h 71"/>
                <a:gd name="T12" fmla="*/ 98 w 103"/>
                <a:gd name="T13" fmla="*/ 12 h 71"/>
                <a:gd name="T14" fmla="*/ 72 w 103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" h="71">
                  <a:moveTo>
                    <a:pt x="72" y="71"/>
                  </a:moveTo>
                  <a:cubicBezTo>
                    <a:pt x="44" y="46"/>
                    <a:pt x="44" y="46"/>
                    <a:pt x="44" y="46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0" y="9"/>
                    <a:pt x="4" y="0"/>
                    <a:pt x="11" y="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98" y="12"/>
                    <a:pt x="98" y="12"/>
                    <a:pt x="98" y="12"/>
                  </a:cubicBezTo>
                  <a:cubicBezTo>
                    <a:pt x="98" y="12"/>
                    <a:pt x="103" y="52"/>
                    <a:pt x="72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xmlns="" id="{1EE1FDC5-5941-4592-8428-8A01A9AA158B}"/>
                </a:ext>
              </a:extLst>
            </p:cNvPr>
            <p:cNvSpPr/>
            <p:nvPr/>
          </p:nvSpPr>
          <p:spPr bwMode="auto">
            <a:xfrm>
              <a:off x="5685950" y="2953391"/>
              <a:ext cx="1268294" cy="127306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任意多边形 44">
              <a:extLst>
                <a:ext uri="{FF2B5EF4-FFF2-40B4-BE49-F238E27FC236}">
                  <a16:creationId xmlns:a16="http://schemas.microsoft.com/office/drawing/2014/main" xmlns="" id="{E76D4168-BAE7-4FA8-B828-468DDEF5DFAA}"/>
                </a:ext>
              </a:extLst>
            </p:cNvPr>
            <p:cNvSpPr/>
            <p:nvPr/>
          </p:nvSpPr>
          <p:spPr bwMode="auto">
            <a:xfrm>
              <a:off x="5707406" y="3027294"/>
              <a:ext cx="719971" cy="1051349"/>
            </a:xfrm>
            <a:custGeom>
              <a:avLst/>
              <a:gdLst>
                <a:gd name="T0" fmla="*/ 124 w 127"/>
                <a:gd name="T1" fmla="*/ 19 h 185"/>
                <a:gd name="T2" fmla="*/ 78 w 127"/>
                <a:gd name="T3" fmla="*/ 3 h 185"/>
                <a:gd name="T4" fmla="*/ 28 w 127"/>
                <a:gd name="T5" fmla="*/ 39 h 185"/>
                <a:gd name="T6" fmla="*/ 48 w 127"/>
                <a:gd name="T7" fmla="*/ 167 h 185"/>
                <a:gd name="T8" fmla="*/ 75 w 127"/>
                <a:gd name="T9" fmla="*/ 111 h 185"/>
                <a:gd name="T10" fmla="*/ 107 w 127"/>
                <a:gd name="T11" fmla="*/ 39 h 185"/>
                <a:gd name="T12" fmla="*/ 124 w 127"/>
                <a:gd name="T13" fmla="*/ 19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85">
                  <a:moveTo>
                    <a:pt x="124" y="19"/>
                  </a:moveTo>
                  <a:cubicBezTo>
                    <a:pt x="118" y="4"/>
                    <a:pt x="98" y="0"/>
                    <a:pt x="78" y="3"/>
                  </a:cubicBezTo>
                  <a:cubicBezTo>
                    <a:pt x="60" y="7"/>
                    <a:pt x="44" y="17"/>
                    <a:pt x="28" y="39"/>
                  </a:cubicBezTo>
                  <a:cubicBezTo>
                    <a:pt x="0" y="77"/>
                    <a:pt x="1" y="149"/>
                    <a:pt x="48" y="167"/>
                  </a:cubicBezTo>
                  <a:cubicBezTo>
                    <a:pt x="96" y="185"/>
                    <a:pt x="105" y="135"/>
                    <a:pt x="75" y="111"/>
                  </a:cubicBezTo>
                  <a:cubicBezTo>
                    <a:pt x="46" y="88"/>
                    <a:pt x="67" y="44"/>
                    <a:pt x="107" y="39"/>
                  </a:cubicBezTo>
                  <a:cubicBezTo>
                    <a:pt x="125" y="37"/>
                    <a:pt x="127" y="28"/>
                    <a:pt x="124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任意多边形 45">
              <a:extLst>
                <a:ext uri="{FF2B5EF4-FFF2-40B4-BE49-F238E27FC236}">
                  <a16:creationId xmlns:a16="http://schemas.microsoft.com/office/drawing/2014/main" xmlns="" id="{8927A9AD-BFB4-4D34-BCC0-E94D9350D9B1}"/>
                </a:ext>
              </a:extLst>
            </p:cNvPr>
            <p:cNvSpPr/>
            <p:nvPr/>
          </p:nvSpPr>
          <p:spPr bwMode="auto">
            <a:xfrm>
              <a:off x="6167520" y="3346752"/>
              <a:ext cx="641300" cy="612691"/>
            </a:xfrm>
            <a:custGeom>
              <a:avLst/>
              <a:gdLst>
                <a:gd name="T0" fmla="*/ 59 w 113"/>
                <a:gd name="T1" fmla="*/ 11 h 108"/>
                <a:gd name="T2" fmla="*/ 34 w 113"/>
                <a:gd name="T3" fmla="*/ 2 h 108"/>
                <a:gd name="T4" fmla="*/ 4 w 113"/>
                <a:gd name="T5" fmla="*/ 22 h 108"/>
                <a:gd name="T6" fmla="*/ 54 w 113"/>
                <a:gd name="T7" fmla="*/ 74 h 108"/>
                <a:gd name="T8" fmla="*/ 109 w 113"/>
                <a:gd name="T9" fmla="*/ 78 h 108"/>
                <a:gd name="T10" fmla="*/ 59 w 113"/>
                <a:gd name="T11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3" h="108">
                  <a:moveTo>
                    <a:pt x="59" y="11"/>
                  </a:moveTo>
                  <a:cubicBezTo>
                    <a:pt x="52" y="6"/>
                    <a:pt x="43" y="3"/>
                    <a:pt x="34" y="2"/>
                  </a:cubicBezTo>
                  <a:cubicBezTo>
                    <a:pt x="22" y="0"/>
                    <a:pt x="7" y="3"/>
                    <a:pt x="4" y="22"/>
                  </a:cubicBezTo>
                  <a:cubicBezTo>
                    <a:pt x="0" y="52"/>
                    <a:pt x="48" y="47"/>
                    <a:pt x="54" y="74"/>
                  </a:cubicBezTo>
                  <a:cubicBezTo>
                    <a:pt x="61" y="107"/>
                    <a:pt x="106" y="108"/>
                    <a:pt x="109" y="78"/>
                  </a:cubicBezTo>
                  <a:cubicBezTo>
                    <a:pt x="113" y="47"/>
                    <a:pt x="75" y="21"/>
                    <a:pt x="5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任意多边形 46">
              <a:extLst>
                <a:ext uri="{FF2B5EF4-FFF2-40B4-BE49-F238E27FC236}">
                  <a16:creationId xmlns:a16="http://schemas.microsoft.com/office/drawing/2014/main" xmlns="" id="{8C798D6D-41EE-4BEF-95AC-32118F0507F8}"/>
                </a:ext>
              </a:extLst>
            </p:cNvPr>
            <p:cNvSpPr/>
            <p:nvPr/>
          </p:nvSpPr>
          <p:spPr bwMode="auto">
            <a:xfrm>
              <a:off x="6246192" y="3885538"/>
              <a:ext cx="333761" cy="340914"/>
            </a:xfrm>
            <a:custGeom>
              <a:avLst/>
              <a:gdLst>
                <a:gd name="T0" fmla="*/ 49 w 59"/>
                <a:gd name="T1" fmla="*/ 9 h 60"/>
                <a:gd name="T2" fmla="*/ 12 w 59"/>
                <a:gd name="T3" fmla="*/ 8 h 60"/>
                <a:gd name="T4" fmla="*/ 2 w 59"/>
                <a:gd name="T5" fmla="*/ 32 h 60"/>
                <a:gd name="T6" fmla="*/ 58 w 59"/>
                <a:gd name="T7" fmla="*/ 25 h 60"/>
                <a:gd name="T8" fmla="*/ 49 w 59"/>
                <a:gd name="T9" fmla="*/ 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0">
                  <a:moveTo>
                    <a:pt x="49" y="9"/>
                  </a:moveTo>
                  <a:cubicBezTo>
                    <a:pt x="38" y="1"/>
                    <a:pt x="23" y="0"/>
                    <a:pt x="12" y="8"/>
                  </a:cubicBezTo>
                  <a:cubicBezTo>
                    <a:pt x="5" y="13"/>
                    <a:pt x="0" y="20"/>
                    <a:pt x="2" y="32"/>
                  </a:cubicBezTo>
                  <a:cubicBezTo>
                    <a:pt x="7" y="60"/>
                    <a:pt x="57" y="41"/>
                    <a:pt x="58" y="25"/>
                  </a:cubicBezTo>
                  <a:cubicBezTo>
                    <a:pt x="59" y="19"/>
                    <a:pt x="55" y="13"/>
                    <a:pt x="4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任意多边形 47">
              <a:extLst>
                <a:ext uri="{FF2B5EF4-FFF2-40B4-BE49-F238E27FC236}">
                  <a16:creationId xmlns:a16="http://schemas.microsoft.com/office/drawing/2014/main" xmlns="" id="{D0714C39-5E8A-4D92-A7C9-6E1218AD9D84}"/>
                </a:ext>
              </a:extLst>
            </p:cNvPr>
            <p:cNvSpPr/>
            <p:nvPr/>
          </p:nvSpPr>
          <p:spPr bwMode="auto">
            <a:xfrm>
              <a:off x="6444066" y="3108351"/>
              <a:ext cx="290849" cy="295617"/>
            </a:xfrm>
            <a:custGeom>
              <a:avLst/>
              <a:gdLst>
                <a:gd name="T0" fmla="*/ 33 w 51"/>
                <a:gd name="T1" fmla="*/ 3 h 52"/>
                <a:gd name="T2" fmla="*/ 15 w 51"/>
                <a:gd name="T3" fmla="*/ 2 h 52"/>
                <a:gd name="T4" fmla="*/ 3 w 51"/>
                <a:gd name="T5" fmla="*/ 25 h 52"/>
                <a:gd name="T6" fmla="*/ 51 w 51"/>
                <a:gd name="T7" fmla="*/ 23 h 52"/>
                <a:gd name="T8" fmla="*/ 33 w 51"/>
                <a:gd name="T9" fmla="*/ 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2">
                  <a:moveTo>
                    <a:pt x="33" y="3"/>
                  </a:moveTo>
                  <a:cubicBezTo>
                    <a:pt x="27" y="0"/>
                    <a:pt x="21" y="0"/>
                    <a:pt x="15" y="2"/>
                  </a:cubicBezTo>
                  <a:cubicBezTo>
                    <a:pt x="8" y="4"/>
                    <a:pt x="0" y="10"/>
                    <a:pt x="3" y="25"/>
                  </a:cubicBezTo>
                  <a:cubicBezTo>
                    <a:pt x="9" y="52"/>
                    <a:pt x="51" y="38"/>
                    <a:pt x="51" y="23"/>
                  </a:cubicBezTo>
                  <a:cubicBezTo>
                    <a:pt x="51" y="13"/>
                    <a:pt x="40" y="7"/>
                    <a:pt x="3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任意多边形 48">
              <a:extLst>
                <a:ext uri="{FF2B5EF4-FFF2-40B4-BE49-F238E27FC236}">
                  <a16:creationId xmlns:a16="http://schemas.microsoft.com/office/drawing/2014/main" xmlns="" id="{CE45ACF3-CA85-49B8-A921-042B870DE4EF}"/>
                </a:ext>
              </a:extLst>
            </p:cNvPr>
            <p:cNvSpPr/>
            <p:nvPr/>
          </p:nvSpPr>
          <p:spPr bwMode="auto">
            <a:xfrm>
              <a:off x="6653858" y="3346752"/>
              <a:ext cx="245554" cy="214561"/>
            </a:xfrm>
            <a:custGeom>
              <a:avLst/>
              <a:gdLst>
                <a:gd name="T0" fmla="*/ 10 w 43"/>
                <a:gd name="T1" fmla="*/ 31 h 38"/>
                <a:gd name="T2" fmla="*/ 23 w 43"/>
                <a:gd name="T3" fmla="*/ 37 h 38"/>
                <a:gd name="T4" fmla="*/ 38 w 43"/>
                <a:gd name="T5" fmla="*/ 24 h 38"/>
                <a:gd name="T6" fmla="*/ 3 w 43"/>
                <a:gd name="T7" fmla="*/ 11 h 38"/>
                <a:gd name="T8" fmla="*/ 10 w 43"/>
                <a:gd name="T9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8">
                  <a:moveTo>
                    <a:pt x="10" y="31"/>
                  </a:moveTo>
                  <a:cubicBezTo>
                    <a:pt x="14" y="34"/>
                    <a:pt x="18" y="37"/>
                    <a:pt x="23" y="37"/>
                  </a:cubicBezTo>
                  <a:cubicBezTo>
                    <a:pt x="29" y="38"/>
                    <a:pt x="36" y="36"/>
                    <a:pt x="38" y="24"/>
                  </a:cubicBezTo>
                  <a:cubicBezTo>
                    <a:pt x="43" y="3"/>
                    <a:pt x="8" y="0"/>
                    <a:pt x="3" y="11"/>
                  </a:cubicBezTo>
                  <a:cubicBezTo>
                    <a:pt x="0" y="18"/>
                    <a:pt x="6" y="26"/>
                    <a:pt x="1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任意多边形 49">
              <a:extLst>
                <a:ext uri="{FF2B5EF4-FFF2-40B4-BE49-F238E27FC236}">
                  <a16:creationId xmlns:a16="http://schemas.microsoft.com/office/drawing/2014/main" xmlns="" id="{129EB5DB-E2B4-4BC4-86EE-0483B777200B}"/>
                </a:ext>
              </a:extLst>
            </p:cNvPr>
            <p:cNvSpPr/>
            <p:nvPr/>
          </p:nvSpPr>
          <p:spPr bwMode="auto">
            <a:xfrm>
              <a:off x="3378228" y="3773490"/>
              <a:ext cx="367138" cy="283698"/>
            </a:xfrm>
            <a:custGeom>
              <a:avLst/>
              <a:gdLst>
                <a:gd name="T0" fmla="*/ 44 w 65"/>
                <a:gd name="T1" fmla="*/ 50 h 50"/>
                <a:gd name="T2" fmla="*/ 3 w 65"/>
                <a:gd name="T3" fmla="*/ 9 h 50"/>
                <a:gd name="T4" fmla="*/ 8 w 65"/>
                <a:gd name="T5" fmla="*/ 1 h 50"/>
                <a:gd name="T6" fmla="*/ 64 w 65"/>
                <a:gd name="T7" fmla="*/ 13 h 50"/>
                <a:gd name="T8" fmla="*/ 44 w 65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50">
                  <a:moveTo>
                    <a:pt x="44" y="50"/>
                  </a:moveTo>
                  <a:cubicBezTo>
                    <a:pt x="3" y="9"/>
                    <a:pt x="3" y="9"/>
                    <a:pt x="3" y="9"/>
                  </a:cubicBezTo>
                  <a:cubicBezTo>
                    <a:pt x="0" y="6"/>
                    <a:pt x="3" y="0"/>
                    <a:pt x="8" y="1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13"/>
                    <a:pt x="65" y="40"/>
                    <a:pt x="44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任意多边形 50">
              <a:extLst>
                <a:ext uri="{FF2B5EF4-FFF2-40B4-BE49-F238E27FC236}">
                  <a16:creationId xmlns:a16="http://schemas.microsoft.com/office/drawing/2014/main" xmlns="" id="{B3781F10-B3A4-4F51-88C7-E1D29D4148AC}"/>
                </a:ext>
              </a:extLst>
            </p:cNvPr>
            <p:cNvSpPr/>
            <p:nvPr/>
          </p:nvSpPr>
          <p:spPr bwMode="auto">
            <a:xfrm>
              <a:off x="4358056" y="3392049"/>
              <a:ext cx="255090" cy="386210"/>
            </a:xfrm>
            <a:custGeom>
              <a:avLst/>
              <a:gdLst>
                <a:gd name="T0" fmla="*/ 0 w 45"/>
                <a:gd name="T1" fmla="*/ 49 h 68"/>
                <a:gd name="T2" fmla="*/ 36 w 45"/>
                <a:gd name="T3" fmla="*/ 4 h 68"/>
                <a:gd name="T4" fmla="*/ 45 w 45"/>
                <a:gd name="T5" fmla="*/ 8 h 68"/>
                <a:gd name="T6" fmla="*/ 39 w 45"/>
                <a:gd name="T7" fmla="*/ 65 h 68"/>
                <a:gd name="T8" fmla="*/ 0 w 45"/>
                <a:gd name="T9" fmla="*/ 4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68">
                  <a:moveTo>
                    <a:pt x="0" y="49"/>
                  </a:moveTo>
                  <a:cubicBezTo>
                    <a:pt x="36" y="4"/>
                    <a:pt x="36" y="4"/>
                    <a:pt x="36" y="4"/>
                  </a:cubicBezTo>
                  <a:cubicBezTo>
                    <a:pt x="39" y="0"/>
                    <a:pt x="45" y="3"/>
                    <a:pt x="45" y="8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9" y="65"/>
                    <a:pt x="13" y="68"/>
                    <a:pt x="0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任意多边形 51">
              <a:extLst>
                <a:ext uri="{FF2B5EF4-FFF2-40B4-BE49-F238E27FC236}">
                  <a16:creationId xmlns:a16="http://schemas.microsoft.com/office/drawing/2014/main" xmlns="" id="{3576EAB1-7DA3-4B94-A5C0-BD2EA9084909}"/>
                </a:ext>
              </a:extLst>
            </p:cNvPr>
            <p:cNvSpPr/>
            <p:nvPr/>
          </p:nvSpPr>
          <p:spPr bwMode="auto">
            <a:xfrm>
              <a:off x="3354388" y="4250292"/>
              <a:ext cx="410050" cy="233633"/>
            </a:xfrm>
            <a:custGeom>
              <a:avLst/>
              <a:gdLst>
                <a:gd name="T0" fmla="*/ 64 w 72"/>
                <a:gd name="T1" fmla="*/ 41 h 41"/>
                <a:gd name="T2" fmla="*/ 6 w 72"/>
                <a:gd name="T3" fmla="*/ 38 h 41"/>
                <a:gd name="T4" fmla="*/ 4 w 72"/>
                <a:gd name="T5" fmla="*/ 29 h 41"/>
                <a:gd name="T6" fmla="*/ 53 w 72"/>
                <a:gd name="T7" fmla="*/ 0 h 41"/>
                <a:gd name="T8" fmla="*/ 64 w 72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1">
                  <a:moveTo>
                    <a:pt x="64" y="41"/>
                  </a:moveTo>
                  <a:cubicBezTo>
                    <a:pt x="6" y="38"/>
                    <a:pt x="6" y="38"/>
                    <a:pt x="6" y="38"/>
                  </a:cubicBezTo>
                  <a:cubicBezTo>
                    <a:pt x="1" y="38"/>
                    <a:pt x="0" y="31"/>
                    <a:pt x="4" y="29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72" y="19"/>
                    <a:pt x="64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任意多边形 52">
              <a:extLst>
                <a:ext uri="{FF2B5EF4-FFF2-40B4-BE49-F238E27FC236}">
                  <a16:creationId xmlns:a16="http://schemas.microsoft.com/office/drawing/2014/main" xmlns="" id="{15037182-F853-4FDD-A374-C55A621C1DC0}"/>
                </a:ext>
              </a:extLst>
            </p:cNvPr>
            <p:cNvSpPr/>
            <p:nvPr/>
          </p:nvSpPr>
          <p:spPr bwMode="auto">
            <a:xfrm>
              <a:off x="4584537" y="4369493"/>
              <a:ext cx="374290" cy="271777"/>
            </a:xfrm>
            <a:custGeom>
              <a:avLst/>
              <a:gdLst>
                <a:gd name="T0" fmla="*/ 20 w 66"/>
                <a:gd name="T1" fmla="*/ 0 h 48"/>
                <a:gd name="T2" fmla="*/ 62 w 66"/>
                <a:gd name="T3" fmla="*/ 39 h 48"/>
                <a:gd name="T4" fmla="*/ 58 w 66"/>
                <a:gd name="T5" fmla="*/ 47 h 48"/>
                <a:gd name="T6" fmla="*/ 1 w 66"/>
                <a:gd name="T7" fmla="*/ 38 h 48"/>
                <a:gd name="T8" fmla="*/ 20 w 66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8">
                  <a:moveTo>
                    <a:pt x="20" y="0"/>
                  </a:moveTo>
                  <a:cubicBezTo>
                    <a:pt x="62" y="39"/>
                    <a:pt x="62" y="39"/>
                    <a:pt x="62" y="39"/>
                  </a:cubicBezTo>
                  <a:cubicBezTo>
                    <a:pt x="66" y="42"/>
                    <a:pt x="63" y="48"/>
                    <a:pt x="58" y="47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0" y="11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任意多边形 53">
              <a:extLst>
                <a:ext uri="{FF2B5EF4-FFF2-40B4-BE49-F238E27FC236}">
                  <a16:creationId xmlns:a16="http://schemas.microsoft.com/office/drawing/2014/main" xmlns="" id="{11EE04C3-8B7C-4476-85A5-CA450F460070}"/>
                </a:ext>
              </a:extLst>
            </p:cNvPr>
            <p:cNvSpPr/>
            <p:nvPr/>
          </p:nvSpPr>
          <p:spPr bwMode="auto">
            <a:xfrm>
              <a:off x="4300839" y="4669878"/>
              <a:ext cx="233633" cy="414818"/>
            </a:xfrm>
            <a:custGeom>
              <a:avLst/>
              <a:gdLst>
                <a:gd name="T0" fmla="*/ 41 w 41"/>
                <a:gd name="T1" fmla="*/ 9 h 73"/>
                <a:gd name="T2" fmla="*/ 38 w 41"/>
                <a:gd name="T3" fmla="*/ 66 h 73"/>
                <a:gd name="T4" fmla="*/ 29 w 41"/>
                <a:gd name="T5" fmla="*/ 68 h 73"/>
                <a:gd name="T6" fmla="*/ 0 w 41"/>
                <a:gd name="T7" fmla="*/ 19 h 73"/>
                <a:gd name="T8" fmla="*/ 41 w 41"/>
                <a:gd name="T9" fmla="*/ 9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3">
                  <a:moveTo>
                    <a:pt x="41" y="9"/>
                  </a:moveTo>
                  <a:cubicBezTo>
                    <a:pt x="38" y="66"/>
                    <a:pt x="38" y="66"/>
                    <a:pt x="38" y="66"/>
                  </a:cubicBezTo>
                  <a:cubicBezTo>
                    <a:pt x="38" y="71"/>
                    <a:pt x="31" y="73"/>
                    <a:pt x="29" y="6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19" y="0"/>
                    <a:pt x="4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任意多边形 54">
              <a:extLst>
                <a:ext uri="{FF2B5EF4-FFF2-40B4-BE49-F238E27FC236}">
                  <a16:creationId xmlns:a16="http://schemas.microsoft.com/office/drawing/2014/main" xmlns="" id="{D981715A-BC1B-413A-945E-1DCCD9328BD6}"/>
                </a:ext>
              </a:extLst>
            </p:cNvPr>
            <p:cNvSpPr/>
            <p:nvPr/>
          </p:nvSpPr>
          <p:spPr bwMode="auto">
            <a:xfrm>
              <a:off x="4629833" y="3802098"/>
              <a:ext cx="386210" cy="271777"/>
            </a:xfrm>
            <a:custGeom>
              <a:avLst/>
              <a:gdLst>
                <a:gd name="T0" fmla="*/ 3 w 68"/>
                <a:gd name="T1" fmla="*/ 10 h 48"/>
                <a:gd name="T2" fmla="*/ 60 w 68"/>
                <a:gd name="T3" fmla="*/ 1 h 48"/>
                <a:gd name="T4" fmla="*/ 64 w 68"/>
                <a:gd name="T5" fmla="*/ 9 h 48"/>
                <a:gd name="T6" fmla="*/ 22 w 68"/>
                <a:gd name="T7" fmla="*/ 48 h 48"/>
                <a:gd name="T8" fmla="*/ 3 w 68"/>
                <a:gd name="T9" fmla="*/ 1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48">
                  <a:moveTo>
                    <a:pt x="3" y="10"/>
                  </a:moveTo>
                  <a:cubicBezTo>
                    <a:pt x="60" y="1"/>
                    <a:pt x="60" y="1"/>
                    <a:pt x="60" y="1"/>
                  </a:cubicBezTo>
                  <a:cubicBezTo>
                    <a:pt x="65" y="0"/>
                    <a:pt x="68" y="6"/>
                    <a:pt x="64" y="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0" y="33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任意多边形 55">
              <a:extLst>
                <a:ext uri="{FF2B5EF4-FFF2-40B4-BE49-F238E27FC236}">
                  <a16:creationId xmlns:a16="http://schemas.microsoft.com/office/drawing/2014/main" xmlns="" id="{6CE06096-2200-4904-958C-D404818F6705}"/>
                </a:ext>
              </a:extLst>
            </p:cNvPr>
            <p:cNvSpPr/>
            <p:nvPr/>
          </p:nvSpPr>
          <p:spPr bwMode="auto">
            <a:xfrm>
              <a:off x="3464052" y="3585153"/>
              <a:ext cx="1387494" cy="1294518"/>
            </a:xfrm>
            <a:custGeom>
              <a:avLst/>
              <a:gdLst>
                <a:gd name="T0" fmla="*/ 182 w 245"/>
                <a:gd name="T1" fmla="*/ 14 h 228"/>
                <a:gd name="T2" fmla="*/ 238 w 245"/>
                <a:gd name="T3" fmla="*/ 129 h 228"/>
                <a:gd name="T4" fmla="*/ 235 w 245"/>
                <a:gd name="T5" fmla="*/ 145 h 228"/>
                <a:gd name="T6" fmla="*/ 226 w 245"/>
                <a:gd name="T7" fmla="*/ 166 h 228"/>
                <a:gd name="T8" fmla="*/ 115 w 245"/>
                <a:gd name="T9" fmla="*/ 223 h 228"/>
                <a:gd name="T10" fmla="*/ 112 w 245"/>
                <a:gd name="T11" fmla="*/ 223 h 228"/>
                <a:gd name="T12" fmla="*/ 108 w 245"/>
                <a:gd name="T13" fmla="*/ 222 h 228"/>
                <a:gd name="T14" fmla="*/ 104 w 245"/>
                <a:gd name="T15" fmla="*/ 221 h 228"/>
                <a:gd name="T16" fmla="*/ 95 w 245"/>
                <a:gd name="T17" fmla="*/ 219 h 228"/>
                <a:gd name="T18" fmla="*/ 81 w 245"/>
                <a:gd name="T19" fmla="*/ 214 h 228"/>
                <a:gd name="T20" fmla="*/ 73 w 245"/>
                <a:gd name="T21" fmla="*/ 210 h 228"/>
                <a:gd name="T22" fmla="*/ 30 w 245"/>
                <a:gd name="T23" fmla="*/ 58 h 228"/>
                <a:gd name="T24" fmla="*/ 120 w 245"/>
                <a:gd name="T25" fmla="*/ 0 h 228"/>
                <a:gd name="T26" fmla="*/ 137 w 245"/>
                <a:gd name="T27" fmla="*/ 0 h 228"/>
                <a:gd name="T28" fmla="*/ 182 w 245"/>
                <a:gd name="T29" fmla="*/ 14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5" h="228">
                  <a:moveTo>
                    <a:pt x="182" y="14"/>
                  </a:moveTo>
                  <a:cubicBezTo>
                    <a:pt x="224" y="37"/>
                    <a:pt x="245" y="84"/>
                    <a:pt x="238" y="129"/>
                  </a:cubicBezTo>
                  <a:cubicBezTo>
                    <a:pt x="237" y="134"/>
                    <a:pt x="236" y="140"/>
                    <a:pt x="235" y="145"/>
                  </a:cubicBezTo>
                  <a:cubicBezTo>
                    <a:pt x="232" y="152"/>
                    <a:pt x="229" y="159"/>
                    <a:pt x="226" y="166"/>
                  </a:cubicBezTo>
                  <a:cubicBezTo>
                    <a:pt x="203" y="207"/>
                    <a:pt x="159" y="228"/>
                    <a:pt x="115" y="223"/>
                  </a:cubicBezTo>
                  <a:cubicBezTo>
                    <a:pt x="114" y="223"/>
                    <a:pt x="113" y="223"/>
                    <a:pt x="112" y="223"/>
                  </a:cubicBezTo>
                  <a:cubicBezTo>
                    <a:pt x="111" y="223"/>
                    <a:pt x="109" y="222"/>
                    <a:pt x="108" y="222"/>
                  </a:cubicBezTo>
                  <a:cubicBezTo>
                    <a:pt x="106" y="222"/>
                    <a:pt x="105" y="222"/>
                    <a:pt x="104" y="221"/>
                  </a:cubicBezTo>
                  <a:cubicBezTo>
                    <a:pt x="101" y="221"/>
                    <a:pt x="98" y="220"/>
                    <a:pt x="95" y="219"/>
                  </a:cubicBezTo>
                  <a:cubicBezTo>
                    <a:pt x="90" y="218"/>
                    <a:pt x="86" y="216"/>
                    <a:pt x="81" y="214"/>
                  </a:cubicBezTo>
                  <a:cubicBezTo>
                    <a:pt x="79" y="213"/>
                    <a:pt x="76" y="211"/>
                    <a:pt x="73" y="210"/>
                  </a:cubicBezTo>
                  <a:cubicBezTo>
                    <a:pt x="19" y="180"/>
                    <a:pt x="0" y="112"/>
                    <a:pt x="30" y="58"/>
                  </a:cubicBezTo>
                  <a:cubicBezTo>
                    <a:pt x="49" y="23"/>
                    <a:pt x="84" y="3"/>
                    <a:pt x="120" y="0"/>
                  </a:cubicBezTo>
                  <a:cubicBezTo>
                    <a:pt x="126" y="0"/>
                    <a:pt x="131" y="0"/>
                    <a:pt x="137" y="0"/>
                  </a:cubicBezTo>
                  <a:cubicBezTo>
                    <a:pt x="152" y="2"/>
                    <a:pt x="167" y="6"/>
                    <a:pt x="182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任意多边形 56">
              <a:extLst>
                <a:ext uri="{FF2B5EF4-FFF2-40B4-BE49-F238E27FC236}">
                  <a16:creationId xmlns:a16="http://schemas.microsoft.com/office/drawing/2014/main" xmlns="" id="{68B10FBF-018A-43A9-8FB7-C662C1DE6093}"/>
                </a:ext>
              </a:extLst>
            </p:cNvPr>
            <p:cNvSpPr/>
            <p:nvPr/>
          </p:nvSpPr>
          <p:spPr bwMode="auto">
            <a:xfrm>
              <a:off x="4636986" y="4114403"/>
              <a:ext cx="412435" cy="238401"/>
            </a:xfrm>
            <a:custGeom>
              <a:avLst/>
              <a:gdLst>
                <a:gd name="T0" fmla="*/ 12 w 73"/>
                <a:gd name="T1" fmla="*/ 0 h 42"/>
                <a:gd name="T2" fmla="*/ 68 w 73"/>
                <a:gd name="T3" fmla="*/ 13 h 42"/>
                <a:gd name="T4" fmla="*/ 69 w 73"/>
                <a:gd name="T5" fmla="*/ 22 h 42"/>
                <a:gd name="T6" fmla="*/ 15 w 73"/>
                <a:gd name="T7" fmla="*/ 42 h 42"/>
                <a:gd name="T8" fmla="*/ 12 w 73"/>
                <a:gd name="T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42">
                  <a:moveTo>
                    <a:pt x="12" y="0"/>
                  </a:moveTo>
                  <a:cubicBezTo>
                    <a:pt x="68" y="13"/>
                    <a:pt x="68" y="13"/>
                    <a:pt x="68" y="13"/>
                  </a:cubicBezTo>
                  <a:cubicBezTo>
                    <a:pt x="73" y="14"/>
                    <a:pt x="73" y="21"/>
                    <a:pt x="69" y="2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0" y="2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任意多边形 57">
              <a:extLst>
                <a:ext uri="{FF2B5EF4-FFF2-40B4-BE49-F238E27FC236}">
                  <a16:creationId xmlns:a16="http://schemas.microsoft.com/office/drawing/2014/main" xmlns="" id="{7161BCBC-8B9D-4DA8-A615-F8EEAE638926}"/>
                </a:ext>
              </a:extLst>
            </p:cNvPr>
            <p:cNvSpPr/>
            <p:nvPr/>
          </p:nvSpPr>
          <p:spPr bwMode="auto">
            <a:xfrm>
              <a:off x="4720425" y="4317045"/>
              <a:ext cx="92977" cy="92977"/>
            </a:xfrm>
            <a:custGeom>
              <a:avLst/>
              <a:gdLst>
                <a:gd name="T0" fmla="*/ 16 w 16"/>
                <a:gd name="T1" fmla="*/ 0 h 16"/>
                <a:gd name="T2" fmla="*/ 13 w 16"/>
                <a:gd name="T3" fmla="*/ 16 h 16"/>
                <a:gd name="T4" fmla="*/ 0 w 16"/>
                <a:gd name="T5" fmla="*/ 6 h 16"/>
                <a:gd name="T6" fmla="*/ 16 w 16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6">
                  <a:moveTo>
                    <a:pt x="16" y="0"/>
                  </a:moveTo>
                  <a:cubicBezTo>
                    <a:pt x="15" y="5"/>
                    <a:pt x="14" y="11"/>
                    <a:pt x="13" y="16"/>
                  </a:cubicBezTo>
                  <a:cubicBezTo>
                    <a:pt x="0" y="6"/>
                    <a:pt x="0" y="6"/>
                    <a:pt x="0" y="6"/>
                  </a:cubicBezTo>
                  <a:lnTo>
                    <a:pt x="1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任意多边形 58">
              <a:extLst>
                <a:ext uri="{FF2B5EF4-FFF2-40B4-BE49-F238E27FC236}">
                  <a16:creationId xmlns:a16="http://schemas.microsoft.com/office/drawing/2014/main" xmlns="" id="{43846166-1A55-4255-B86B-E735F14A2BF1}"/>
                </a:ext>
              </a:extLst>
            </p:cNvPr>
            <p:cNvSpPr/>
            <p:nvPr/>
          </p:nvSpPr>
          <p:spPr bwMode="auto">
            <a:xfrm>
              <a:off x="4143495" y="3585153"/>
              <a:ext cx="102513" cy="119201"/>
            </a:xfrm>
            <a:custGeom>
              <a:avLst/>
              <a:gdLst>
                <a:gd name="T0" fmla="*/ 17 w 18"/>
                <a:gd name="T1" fmla="*/ 0 h 21"/>
                <a:gd name="T2" fmla="*/ 18 w 18"/>
                <a:gd name="T3" fmla="*/ 21 h 21"/>
                <a:gd name="T4" fmla="*/ 0 w 18"/>
                <a:gd name="T5" fmla="*/ 0 h 21"/>
                <a:gd name="T6" fmla="*/ 17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17" y="0"/>
                  </a:moveTo>
                  <a:cubicBezTo>
                    <a:pt x="18" y="21"/>
                    <a:pt x="18" y="21"/>
                    <a:pt x="18" y="2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0"/>
                    <a:pt x="11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任意多边形 59">
              <a:extLst>
                <a:ext uri="{FF2B5EF4-FFF2-40B4-BE49-F238E27FC236}">
                  <a16:creationId xmlns:a16="http://schemas.microsoft.com/office/drawing/2014/main" xmlns="" id="{F26F9B25-DBE7-4FCB-8D1A-395936B6C9F9}"/>
                </a:ext>
              </a:extLst>
            </p:cNvPr>
            <p:cNvSpPr/>
            <p:nvPr/>
          </p:nvSpPr>
          <p:spPr bwMode="auto">
            <a:xfrm>
              <a:off x="4012375" y="3392049"/>
              <a:ext cx="233633" cy="410050"/>
            </a:xfrm>
            <a:custGeom>
              <a:avLst/>
              <a:gdLst>
                <a:gd name="T0" fmla="*/ 0 w 41"/>
                <a:gd name="T1" fmla="*/ 64 h 72"/>
                <a:gd name="T2" fmla="*/ 4 w 41"/>
                <a:gd name="T3" fmla="*/ 6 h 72"/>
                <a:gd name="T4" fmla="*/ 13 w 41"/>
                <a:gd name="T5" fmla="*/ 4 h 72"/>
                <a:gd name="T6" fmla="*/ 41 w 41"/>
                <a:gd name="T7" fmla="*/ 55 h 72"/>
                <a:gd name="T8" fmla="*/ 0 w 41"/>
                <a:gd name="T9" fmla="*/ 6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2">
                  <a:moveTo>
                    <a:pt x="0" y="64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4" y="1"/>
                    <a:pt x="11" y="0"/>
                    <a:pt x="13" y="4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1" y="55"/>
                    <a:pt x="21" y="72"/>
                    <a:pt x="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任意多边形 60">
              <a:extLst>
                <a:ext uri="{FF2B5EF4-FFF2-40B4-BE49-F238E27FC236}">
                  <a16:creationId xmlns:a16="http://schemas.microsoft.com/office/drawing/2014/main" xmlns="" id="{1F133A11-6D94-42EA-9011-3078AE0FCD6D}"/>
                </a:ext>
              </a:extLst>
            </p:cNvPr>
            <p:cNvSpPr/>
            <p:nvPr/>
          </p:nvSpPr>
          <p:spPr bwMode="auto">
            <a:xfrm>
              <a:off x="3990918" y="4743782"/>
              <a:ext cx="174034" cy="154961"/>
            </a:xfrm>
            <a:custGeom>
              <a:avLst/>
              <a:gdLst>
                <a:gd name="T0" fmla="*/ 31 w 31"/>
                <a:gd name="T1" fmla="*/ 0 h 27"/>
                <a:gd name="T2" fmla="*/ 22 w 31"/>
                <a:gd name="T3" fmla="*/ 19 h 27"/>
                <a:gd name="T4" fmla="*/ 19 w 31"/>
                <a:gd name="T5" fmla="*/ 19 h 27"/>
                <a:gd name="T6" fmla="*/ 14 w 31"/>
                <a:gd name="T7" fmla="*/ 18 h 27"/>
                <a:gd name="T8" fmla="*/ 6 w 31"/>
                <a:gd name="T9" fmla="*/ 27 h 27"/>
                <a:gd name="T10" fmla="*/ 0 w 31"/>
                <a:gd name="T11" fmla="*/ 25 h 27"/>
                <a:gd name="T12" fmla="*/ 11 w 31"/>
                <a:gd name="T13" fmla="*/ 17 h 27"/>
                <a:gd name="T14" fmla="*/ 31 w 3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7">
                  <a:moveTo>
                    <a:pt x="31" y="0"/>
                  </a:moveTo>
                  <a:cubicBezTo>
                    <a:pt x="22" y="19"/>
                    <a:pt x="22" y="19"/>
                    <a:pt x="22" y="19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18" y="19"/>
                    <a:pt x="15" y="18"/>
                    <a:pt x="14" y="1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4" y="26"/>
                    <a:pt x="2" y="26"/>
                    <a:pt x="0" y="25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任意多边形 61">
              <a:extLst>
                <a:ext uri="{FF2B5EF4-FFF2-40B4-BE49-F238E27FC236}">
                  <a16:creationId xmlns:a16="http://schemas.microsoft.com/office/drawing/2014/main" xmlns="" id="{D62C59AC-751A-47AF-9587-C8976913E52F}"/>
                </a:ext>
              </a:extLst>
            </p:cNvPr>
            <p:cNvSpPr/>
            <p:nvPr/>
          </p:nvSpPr>
          <p:spPr bwMode="auto">
            <a:xfrm>
              <a:off x="3893174" y="4619813"/>
              <a:ext cx="278930" cy="374290"/>
            </a:xfrm>
            <a:custGeom>
              <a:avLst/>
              <a:gdLst>
                <a:gd name="T0" fmla="*/ 49 w 49"/>
                <a:gd name="T1" fmla="*/ 21 h 66"/>
                <a:gd name="T2" fmla="*/ 32 w 49"/>
                <a:gd name="T3" fmla="*/ 38 h 66"/>
                <a:gd name="T4" fmla="*/ 24 w 49"/>
                <a:gd name="T5" fmla="*/ 47 h 66"/>
                <a:gd name="T6" fmla="*/ 10 w 49"/>
                <a:gd name="T7" fmla="*/ 62 h 66"/>
                <a:gd name="T8" fmla="*/ 1 w 49"/>
                <a:gd name="T9" fmla="*/ 58 h 66"/>
                <a:gd name="T10" fmla="*/ 6 w 49"/>
                <a:gd name="T11" fmla="*/ 30 h 66"/>
                <a:gd name="T12" fmla="*/ 12 w 49"/>
                <a:gd name="T13" fmla="*/ 1 h 66"/>
                <a:gd name="T14" fmla="*/ 49 w 49"/>
                <a:gd name="T15" fmla="*/ 2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66">
                  <a:moveTo>
                    <a:pt x="49" y="21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6" y="66"/>
                    <a:pt x="0" y="63"/>
                    <a:pt x="1" y="58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1"/>
                    <a:pt x="38" y="0"/>
                    <a:pt x="4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任意多边形 62">
              <a:extLst>
                <a:ext uri="{FF2B5EF4-FFF2-40B4-BE49-F238E27FC236}">
                  <a16:creationId xmlns:a16="http://schemas.microsoft.com/office/drawing/2014/main" xmlns="" id="{8810DAA2-B899-4AE8-94B7-1D4DE41ABB66}"/>
                </a:ext>
              </a:extLst>
            </p:cNvPr>
            <p:cNvSpPr/>
            <p:nvPr/>
          </p:nvSpPr>
          <p:spPr bwMode="auto">
            <a:xfrm>
              <a:off x="3428292" y="4493461"/>
              <a:ext cx="352834" cy="319457"/>
            </a:xfrm>
            <a:custGeom>
              <a:avLst/>
              <a:gdLst>
                <a:gd name="T0" fmla="*/ 62 w 62"/>
                <a:gd name="T1" fmla="*/ 34 h 56"/>
                <a:gd name="T2" fmla="*/ 39 w 62"/>
                <a:gd name="T3" fmla="*/ 43 h 56"/>
                <a:gd name="T4" fmla="*/ 28 w 62"/>
                <a:gd name="T5" fmla="*/ 47 h 56"/>
                <a:gd name="T6" fmla="*/ 8 w 62"/>
                <a:gd name="T7" fmla="*/ 54 h 56"/>
                <a:gd name="T8" fmla="*/ 3 w 62"/>
                <a:gd name="T9" fmla="*/ 47 h 56"/>
                <a:gd name="T10" fmla="*/ 19 w 62"/>
                <a:gd name="T11" fmla="*/ 24 h 56"/>
                <a:gd name="T12" fmla="*/ 37 w 62"/>
                <a:gd name="T13" fmla="*/ 0 h 56"/>
                <a:gd name="T14" fmla="*/ 62 w 62"/>
                <a:gd name="T15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2" h="56">
                  <a:moveTo>
                    <a:pt x="62" y="34"/>
                  </a:moveTo>
                  <a:cubicBezTo>
                    <a:pt x="39" y="43"/>
                    <a:pt x="39" y="43"/>
                    <a:pt x="39" y="43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4" y="56"/>
                    <a:pt x="0" y="51"/>
                    <a:pt x="3" y="47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61" y="11"/>
                    <a:pt x="6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任意多边形 63">
              <a:extLst>
                <a:ext uri="{FF2B5EF4-FFF2-40B4-BE49-F238E27FC236}">
                  <a16:creationId xmlns:a16="http://schemas.microsoft.com/office/drawing/2014/main" xmlns="" id="{2DE04165-59C5-41AB-9C5B-028FB70F5F46}"/>
                </a:ext>
              </a:extLst>
            </p:cNvPr>
            <p:cNvSpPr/>
            <p:nvPr/>
          </p:nvSpPr>
          <p:spPr bwMode="auto">
            <a:xfrm>
              <a:off x="3690533" y="3737729"/>
              <a:ext cx="951221" cy="955989"/>
            </a:xfrm>
            <a:custGeom>
              <a:avLst/>
              <a:gdLst>
                <a:gd name="T0" fmla="*/ 119 w 168"/>
                <a:gd name="T1" fmla="*/ 20 h 168"/>
                <a:gd name="T2" fmla="*/ 148 w 168"/>
                <a:gd name="T3" fmla="*/ 120 h 168"/>
                <a:gd name="T4" fmla="*/ 48 w 168"/>
                <a:gd name="T5" fmla="*/ 149 h 168"/>
                <a:gd name="T6" fmla="*/ 20 w 168"/>
                <a:gd name="T7" fmla="*/ 49 h 168"/>
                <a:gd name="T8" fmla="*/ 119 w 168"/>
                <a:gd name="T9" fmla="*/ 2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68">
                  <a:moveTo>
                    <a:pt x="119" y="20"/>
                  </a:moveTo>
                  <a:cubicBezTo>
                    <a:pt x="155" y="40"/>
                    <a:pt x="168" y="84"/>
                    <a:pt x="148" y="120"/>
                  </a:cubicBezTo>
                  <a:cubicBezTo>
                    <a:pt x="128" y="155"/>
                    <a:pt x="84" y="168"/>
                    <a:pt x="48" y="149"/>
                  </a:cubicBezTo>
                  <a:cubicBezTo>
                    <a:pt x="13" y="129"/>
                    <a:pt x="0" y="84"/>
                    <a:pt x="20" y="49"/>
                  </a:cubicBezTo>
                  <a:cubicBezTo>
                    <a:pt x="39" y="13"/>
                    <a:pt x="84" y="0"/>
                    <a:pt x="11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任意多边形 64">
              <a:extLst>
                <a:ext uri="{FF2B5EF4-FFF2-40B4-BE49-F238E27FC236}">
                  <a16:creationId xmlns:a16="http://schemas.microsoft.com/office/drawing/2014/main" xmlns="" id="{C76A6FEC-770B-4C96-A16A-BC30AA7C2C06}"/>
                </a:ext>
              </a:extLst>
            </p:cNvPr>
            <p:cNvSpPr/>
            <p:nvPr/>
          </p:nvSpPr>
          <p:spPr bwMode="auto">
            <a:xfrm>
              <a:off x="3781125" y="4011891"/>
              <a:ext cx="638915" cy="641300"/>
            </a:xfrm>
            <a:custGeom>
              <a:avLst/>
              <a:gdLst>
                <a:gd name="T0" fmla="*/ 27 w 113"/>
                <a:gd name="T1" fmla="*/ 2 h 113"/>
                <a:gd name="T2" fmla="*/ 3 w 113"/>
                <a:gd name="T3" fmla="*/ 23 h 113"/>
                <a:gd name="T4" fmla="*/ 8 w 113"/>
                <a:gd name="T5" fmla="*/ 63 h 113"/>
                <a:gd name="T6" fmla="*/ 88 w 113"/>
                <a:gd name="T7" fmla="*/ 92 h 113"/>
                <a:gd name="T8" fmla="*/ 65 w 113"/>
                <a:gd name="T9" fmla="*/ 59 h 113"/>
                <a:gd name="T10" fmla="*/ 33 w 113"/>
                <a:gd name="T11" fmla="*/ 18 h 113"/>
                <a:gd name="T12" fmla="*/ 27 w 113"/>
                <a:gd name="T13" fmla="*/ 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113">
                  <a:moveTo>
                    <a:pt x="27" y="2"/>
                  </a:moveTo>
                  <a:cubicBezTo>
                    <a:pt x="17" y="0"/>
                    <a:pt x="8" y="11"/>
                    <a:pt x="3" y="23"/>
                  </a:cubicBezTo>
                  <a:cubicBezTo>
                    <a:pt x="0" y="35"/>
                    <a:pt x="0" y="47"/>
                    <a:pt x="8" y="63"/>
                  </a:cubicBezTo>
                  <a:cubicBezTo>
                    <a:pt x="21" y="91"/>
                    <a:pt x="62" y="113"/>
                    <a:pt x="88" y="92"/>
                  </a:cubicBezTo>
                  <a:cubicBezTo>
                    <a:pt x="113" y="71"/>
                    <a:pt x="87" y="49"/>
                    <a:pt x="65" y="59"/>
                  </a:cubicBezTo>
                  <a:cubicBezTo>
                    <a:pt x="42" y="68"/>
                    <a:pt x="23" y="42"/>
                    <a:pt x="33" y="18"/>
                  </a:cubicBezTo>
                  <a:cubicBezTo>
                    <a:pt x="38" y="7"/>
                    <a:pt x="33" y="3"/>
                    <a:pt x="2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任意多边形 65">
              <a:extLst>
                <a:ext uri="{FF2B5EF4-FFF2-40B4-BE49-F238E27FC236}">
                  <a16:creationId xmlns:a16="http://schemas.microsoft.com/office/drawing/2014/main" xmlns="" id="{61AA2B00-B6DB-4358-9AD4-7F074E06FC48}"/>
                </a:ext>
              </a:extLst>
            </p:cNvPr>
            <p:cNvSpPr/>
            <p:nvPr/>
          </p:nvSpPr>
          <p:spPr bwMode="auto">
            <a:xfrm>
              <a:off x="4000454" y="3942754"/>
              <a:ext cx="517331" cy="374290"/>
            </a:xfrm>
            <a:custGeom>
              <a:avLst/>
              <a:gdLst>
                <a:gd name="T0" fmla="*/ 20 w 91"/>
                <a:gd name="T1" fmla="*/ 20 h 66"/>
                <a:gd name="T2" fmla="*/ 8 w 91"/>
                <a:gd name="T3" fmla="*/ 31 h 66"/>
                <a:gd name="T4" fmla="*/ 10 w 91"/>
                <a:gd name="T5" fmla="*/ 54 h 66"/>
                <a:gd name="T6" fmla="*/ 55 w 91"/>
                <a:gd name="T7" fmla="*/ 43 h 66"/>
                <a:gd name="T8" fmla="*/ 75 w 91"/>
                <a:gd name="T9" fmla="*/ 12 h 66"/>
                <a:gd name="T10" fmla="*/ 20 w 91"/>
                <a:gd name="T11" fmla="*/ 2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" h="66">
                  <a:moveTo>
                    <a:pt x="20" y="20"/>
                  </a:moveTo>
                  <a:cubicBezTo>
                    <a:pt x="15" y="22"/>
                    <a:pt x="11" y="26"/>
                    <a:pt x="8" y="31"/>
                  </a:cubicBezTo>
                  <a:cubicBezTo>
                    <a:pt x="3" y="37"/>
                    <a:pt x="0" y="47"/>
                    <a:pt x="10" y="54"/>
                  </a:cubicBezTo>
                  <a:cubicBezTo>
                    <a:pt x="25" y="66"/>
                    <a:pt x="38" y="37"/>
                    <a:pt x="55" y="43"/>
                  </a:cubicBezTo>
                  <a:cubicBezTo>
                    <a:pt x="76" y="49"/>
                    <a:pt x="91" y="23"/>
                    <a:pt x="75" y="12"/>
                  </a:cubicBezTo>
                  <a:cubicBezTo>
                    <a:pt x="58" y="0"/>
                    <a:pt x="32" y="14"/>
                    <a:pt x="2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任意多边形 66">
              <a:extLst>
                <a:ext uri="{FF2B5EF4-FFF2-40B4-BE49-F238E27FC236}">
                  <a16:creationId xmlns:a16="http://schemas.microsoft.com/office/drawing/2014/main" xmlns="" id="{552FBDEF-7613-40D1-9CE8-1332B5BE9F9A}"/>
                </a:ext>
              </a:extLst>
            </p:cNvPr>
            <p:cNvSpPr/>
            <p:nvPr/>
          </p:nvSpPr>
          <p:spPr bwMode="auto">
            <a:xfrm>
              <a:off x="4353288" y="4193076"/>
              <a:ext cx="193106" cy="243169"/>
            </a:xfrm>
            <a:custGeom>
              <a:avLst/>
              <a:gdLst>
                <a:gd name="T0" fmla="*/ 13 w 34"/>
                <a:gd name="T1" fmla="*/ 3 h 43"/>
                <a:gd name="T2" fmla="*/ 1 w 34"/>
                <a:gd name="T3" fmla="*/ 24 h 43"/>
                <a:gd name="T4" fmla="*/ 12 w 34"/>
                <a:gd name="T5" fmla="*/ 37 h 43"/>
                <a:gd name="T6" fmla="*/ 25 w 34"/>
                <a:gd name="T7" fmla="*/ 3 h 43"/>
                <a:gd name="T8" fmla="*/ 13 w 34"/>
                <a:gd name="T9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43">
                  <a:moveTo>
                    <a:pt x="13" y="3"/>
                  </a:moveTo>
                  <a:cubicBezTo>
                    <a:pt x="5" y="6"/>
                    <a:pt x="0" y="15"/>
                    <a:pt x="1" y="24"/>
                  </a:cubicBezTo>
                  <a:cubicBezTo>
                    <a:pt x="1" y="29"/>
                    <a:pt x="4" y="34"/>
                    <a:pt x="12" y="37"/>
                  </a:cubicBezTo>
                  <a:cubicBezTo>
                    <a:pt x="29" y="43"/>
                    <a:pt x="34" y="8"/>
                    <a:pt x="25" y="3"/>
                  </a:cubicBezTo>
                  <a:cubicBezTo>
                    <a:pt x="22" y="0"/>
                    <a:pt x="17" y="1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任意多边形 67">
              <a:extLst>
                <a:ext uri="{FF2B5EF4-FFF2-40B4-BE49-F238E27FC236}">
                  <a16:creationId xmlns:a16="http://schemas.microsoft.com/office/drawing/2014/main" xmlns="" id="{01E8B394-3FC5-4D73-ADC3-DF12D31653BA}"/>
                </a:ext>
              </a:extLst>
            </p:cNvPr>
            <p:cNvSpPr/>
            <p:nvPr/>
          </p:nvSpPr>
          <p:spPr bwMode="auto">
            <a:xfrm>
              <a:off x="3955159" y="3852162"/>
              <a:ext cx="188338" cy="205025"/>
            </a:xfrm>
            <a:custGeom>
              <a:avLst/>
              <a:gdLst>
                <a:gd name="T0" fmla="*/ 7 w 33"/>
                <a:gd name="T1" fmla="*/ 7 h 36"/>
                <a:gd name="T2" fmla="*/ 1 w 33"/>
                <a:gd name="T3" fmla="*/ 17 h 36"/>
                <a:gd name="T4" fmla="*/ 10 w 33"/>
                <a:gd name="T5" fmla="*/ 31 h 36"/>
                <a:gd name="T6" fmla="*/ 24 w 33"/>
                <a:gd name="T7" fmla="*/ 3 h 36"/>
                <a:gd name="T8" fmla="*/ 7 w 33"/>
                <a:gd name="T9" fmla="*/ 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7" y="7"/>
                  </a:moveTo>
                  <a:cubicBezTo>
                    <a:pt x="4" y="9"/>
                    <a:pt x="2" y="13"/>
                    <a:pt x="1" y="17"/>
                  </a:cubicBezTo>
                  <a:cubicBezTo>
                    <a:pt x="0" y="22"/>
                    <a:pt x="1" y="28"/>
                    <a:pt x="10" y="31"/>
                  </a:cubicBezTo>
                  <a:cubicBezTo>
                    <a:pt x="27" y="36"/>
                    <a:pt x="33" y="8"/>
                    <a:pt x="24" y="3"/>
                  </a:cubicBezTo>
                  <a:cubicBezTo>
                    <a:pt x="19" y="0"/>
                    <a:pt x="12" y="4"/>
                    <a:pt x="7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任意多边形 68">
              <a:extLst>
                <a:ext uri="{FF2B5EF4-FFF2-40B4-BE49-F238E27FC236}">
                  <a16:creationId xmlns:a16="http://schemas.microsoft.com/office/drawing/2014/main" xmlns="" id="{2D236D73-CDA4-4FD6-918E-2190A02F5BF4}"/>
                </a:ext>
              </a:extLst>
            </p:cNvPr>
            <p:cNvSpPr/>
            <p:nvPr/>
          </p:nvSpPr>
          <p:spPr bwMode="auto">
            <a:xfrm>
              <a:off x="4143495" y="3811635"/>
              <a:ext cx="169265" cy="164497"/>
            </a:xfrm>
            <a:custGeom>
              <a:avLst/>
              <a:gdLst>
                <a:gd name="T0" fmla="*/ 19 w 30"/>
                <a:gd name="T1" fmla="*/ 28 h 29"/>
                <a:gd name="T2" fmla="*/ 26 w 30"/>
                <a:gd name="T3" fmla="*/ 22 h 29"/>
                <a:gd name="T4" fmla="*/ 24 w 30"/>
                <a:gd name="T5" fmla="*/ 9 h 29"/>
                <a:gd name="T6" fmla="*/ 5 w 30"/>
                <a:gd name="T7" fmla="*/ 25 h 29"/>
                <a:gd name="T8" fmla="*/ 19 w 30"/>
                <a:gd name="T9" fmla="*/ 2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9">
                  <a:moveTo>
                    <a:pt x="19" y="28"/>
                  </a:moveTo>
                  <a:cubicBezTo>
                    <a:pt x="22" y="27"/>
                    <a:pt x="25" y="25"/>
                    <a:pt x="26" y="22"/>
                  </a:cubicBezTo>
                  <a:cubicBezTo>
                    <a:pt x="29" y="19"/>
                    <a:pt x="30" y="14"/>
                    <a:pt x="24" y="9"/>
                  </a:cubicBezTo>
                  <a:cubicBezTo>
                    <a:pt x="13" y="0"/>
                    <a:pt x="0" y="19"/>
                    <a:pt x="5" y="25"/>
                  </a:cubicBezTo>
                  <a:cubicBezTo>
                    <a:pt x="8" y="29"/>
                    <a:pt x="15" y="29"/>
                    <a:pt x="19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任意多边形 69">
              <a:extLst>
                <a:ext uri="{FF2B5EF4-FFF2-40B4-BE49-F238E27FC236}">
                  <a16:creationId xmlns:a16="http://schemas.microsoft.com/office/drawing/2014/main" xmlns="" id="{CB7B476D-E9F3-43F3-8BF2-83E7BCA396DC}"/>
                </a:ext>
              </a:extLst>
            </p:cNvPr>
            <p:cNvSpPr/>
            <p:nvPr/>
          </p:nvSpPr>
          <p:spPr bwMode="auto">
            <a:xfrm>
              <a:off x="7998440" y="2459900"/>
              <a:ext cx="169265" cy="295617"/>
            </a:xfrm>
            <a:custGeom>
              <a:avLst/>
              <a:gdLst>
                <a:gd name="T0" fmla="*/ 0 w 30"/>
                <a:gd name="T1" fmla="*/ 47 h 52"/>
                <a:gd name="T2" fmla="*/ 1 w 30"/>
                <a:gd name="T3" fmla="*/ 5 h 52"/>
                <a:gd name="T4" fmla="*/ 8 w 30"/>
                <a:gd name="T5" fmla="*/ 3 h 52"/>
                <a:gd name="T6" fmla="*/ 30 w 30"/>
                <a:gd name="T7" fmla="*/ 39 h 52"/>
                <a:gd name="T8" fmla="*/ 0 w 30"/>
                <a:gd name="T9" fmla="*/ 4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0" y="47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2"/>
                    <a:pt x="6" y="0"/>
                    <a:pt x="8" y="3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16" y="52"/>
                    <a:pt x="0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任意多边形 70">
              <a:extLst>
                <a:ext uri="{FF2B5EF4-FFF2-40B4-BE49-F238E27FC236}">
                  <a16:creationId xmlns:a16="http://schemas.microsoft.com/office/drawing/2014/main" xmlns="" id="{BA660D2F-7803-4770-A41F-C56EE8EC7171}"/>
                </a:ext>
              </a:extLst>
            </p:cNvPr>
            <p:cNvSpPr/>
            <p:nvPr/>
          </p:nvSpPr>
          <p:spPr bwMode="auto">
            <a:xfrm>
              <a:off x="8549146" y="2891407"/>
              <a:ext cx="288466" cy="188338"/>
            </a:xfrm>
            <a:custGeom>
              <a:avLst/>
              <a:gdLst>
                <a:gd name="T0" fmla="*/ 4 w 51"/>
                <a:gd name="T1" fmla="*/ 4 h 33"/>
                <a:gd name="T2" fmla="*/ 45 w 51"/>
                <a:gd name="T3" fmla="*/ 0 h 33"/>
                <a:gd name="T4" fmla="*/ 48 w 51"/>
                <a:gd name="T5" fmla="*/ 6 h 33"/>
                <a:gd name="T6" fmla="*/ 15 w 51"/>
                <a:gd name="T7" fmla="*/ 33 h 33"/>
                <a:gd name="T8" fmla="*/ 4 w 51"/>
                <a:gd name="T9" fmla="*/ 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3">
                  <a:moveTo>
                    <a:pt x="4" y="4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1" y="4"/>
                    <a:pt x="48" y="6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0" y="21"/>
                    <a:pt x="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任意多边形 71">
              <a:extLst>
                <a:ext uri="{FF2B5EF4-FFF2-40B4-BE49-F238E27FC236}">
                  <a16:creationId xmlns:a16="http://schemas.microsoft.com/office/drawing/2014/main" xmlns="" id="{4C9B2AB0-A10F-4260-BEF2-7400C3838A89}"/>
                </a:ext>
              </a:extLst>
            </p:cNvPr>
            <p:cNvSpPr/>
            <p:nvPr/>
          </p:nvSpPr>
          <p:spPr bwMode="auto">
            <a:xfrm>
              <a:off x="7652758" y="2767438"/>
              <a:ext cx="259858" cy="221714"/>
            </a:xfrm>
            <a:custGeom>
              <a:avLst/>
              <a:gdLst>
                <a:gd name="T0" fmla="*/ 30 w 46"/>
                <a:gd name="T1" fmla="*/ 39 h 39"/>
                <a:gd name="T2" fmla="*/ 2 w 46"/>
                <a:gd name="T3" fmla="*/ 7 h 39"/>
                <a:gd name="T4" fmla="*/ 6 w 46"/>
                <a:gd name="T5" fmla="*/ 1 h 39"/>
                <a:gd name="T6" fmla="*/ 46 w 46"/>
                <a:gd name="T7" fmla="*/ 13 h 39"/>
                <a:gd name="T8" fmla="*/ 30 w 46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39">
                  <a:moveTo>
                    <a:pt x="30" y="39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3" y="0"/>
                    <a:pt x="6" y="1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5" y="32"/>
                    <a:pt x="30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任意多边形 72">
              <a:extLst>
                <a:ext uri="{FF2B5EF4-FFF2-40B4-BE49-F238E27FC236}">
                  <a16:creationId xmlns:a16="http://schemas.microsoft.com/office/drawing/2014/main" xmlns="" id="{1D63F6FA-AB8E-44F6-954B-4C414174D217}"/>
                </a:ext>
              </a:extLst>
            </p:cNvPr>
            <p:cNvSpPr/>
            <p:nvPr/>
          </p:nvSpPr>
          <p:spPr bwMode="auto">
            <a:xfrm>
              <a:off x="8213001" y="3413504"/>
              <a:ext cx="171649" cy="295617"/>
            </a:xfrm>
            <a:custGeom>
              <a:avLst/>
              <a:gdLst>
                <a:gd name="T0" fmla="*/ 29 w 30"/>
                <a:gd name="T1" fmla="*/ 5 h 52"/>
                <a:gd name="T2" fmla="*/ 30 w 30"/>
                <a:gd name="T3" fmla="*/ 47 h 52"/>
                <a:gd name="T4" fmla="*/ 23 w 30"/>
                <a:gd name="T5" fmla="*/ 49 h 52"/>
                <a:gd name="T6" fmla="*/ 0 w 30"/>
                <a:gd name="T7" fmla="*/ 14 h 52"/>
                <a:gd name="T8" fmla="*/ 29 w 30"/>
                <a:gd name="T9" fmla="*/ 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2">
                  <a:moveTo>
                    <a:pt x="29" y="5"/>
                  </a:moveTo>
                  <a:cubicBezTo>
                    <a:pt x="30" y="47"/>
                    <a:pt x="30" y="47"/>
                    <a:pt x="30" y="47"/>
                  </a:cubicBezTo>
                  <a:cubicBezTo>
                    <a:pt x="30" y="50"/>
                    <a:pt x="25" y="52"/>
                    <a:pt x="23" y="49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3" y="0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任意多边形 73">
              <a:extLst>
                <a:ext uri="{FF2B5EF4-FFF2-40B4-BE49-F238E27FC236}">
                  <a16:creationId xmlns:a16="http://schemas.microsoft.com/office/drawing/2014/main" xmlns="" id="{CD3CEAB2-FDB3-4ECA-882E-2423CFC1F458}"/>
                </a:ext>
              </a:extLst>
            </p:cNvPr>
            <p:cNvSpPr/>
            <p:nvPr/>
          </p:nvSpPr>
          <p:spPr bwMode="auto">
            <a:xfrm>
              <a:off x="7895927" y="3442112"/>
              <a:ext cx="216946" cy="262241"/>
            </a:xfrm>
            <a:custGeom>
              <a:avLst/>
              <a:gdLst>
                <a:gd name="T0" fmla="*/ 38 w 38"/>
                <a:gd name="T1" fmla="*/ 16 h 46"/>
                <a:gd name="T2" fmla="*/ 6 w 38"/>
                <a:gd name="T3" fmla="*/ 44 h 46"/>
                <a:gd name="T4" fmla="*/ 1 w 38"/>
                <a:gd name="T5" fmla="*/ 40 h 46"/>
                <a:gd name="T6" fmla="*/ 12 w 38"/>
                <a:gd name="T7" fmla="*/ 0 h 46"/>
                <a:gd name="T8" fmla="*/ 38 w 38"/>
                <a:gd name="T9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6">
                  <a:moveTo>
                    <a:pt x="38" y="16"/>
                  </a:moveTo>
                  <a:cubicBezTo>
                    <a:pt x="6" y="44"/>
                    <a:pt x="6" y="44"/>
                    <a:pt x="6" y="44"/>
                  </a:cubicBezTo>
                  <a:cubicBezTo>
                    <a:pt x="4" y="46"/>
                    <a:pt x="0" y="43"/>
                    <a:pt x="1" y="4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31" y="1"/>
                    <a:pt x="38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任意多边形 74">
              <a:extLst>
                <a:ext uri="{FF2B5EF4-FFF2-40B4-BE49-F238E27FC236}">
                  <a16:creationId xmlns:a16="http://schemas.microsoft.com/office/drawing/2014/main" xmlns="" id="{29B39D52-BED9-4B52-9BB3-8755B0D7AB7C}"/>
                </a:ext>
              </a:extLst>
            </p:cNvPr>
            <p:cNvSpPr/>
            <p:nvPr/>
          </p:nvSpPr>
          <p:spPr bwMode="auto">
            <a:xfrm>
              <a:off x="8537227" y="3165567"/>
              <a:ext cx="288466" cy="174033"/>
            </a:xfrm>
            <a:custGeom>
              <a:avLst/>
              <a:gdLst>
                <a:gd name="T0" fmla="*/ 14 w 51"/>
                <a:gd name="T1" fmla="*/ 0 h 31"/>
                <a:gd name="T2" fmla="*/ 48 w 51"/>
                <a:gd name="T3" fmla="*/ 24 h 31"/>
                <a:gd name="T4" fmla="*/ 46 w 51"/>
                <a:gd name="T5" fmla="*/ 31 h 31"/>
                <a:gd name="T6" fmla="*/ 4 w 51"/>
                <a:gd name="T7" fmla="*/ 28 h 31"/>
                <a:gd name="T8" fmla="*/ 14 w 51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31">
                  <a:moveTo>
                    <a:pt x="14" y="0"/>
                  </a:moveTo>
                  <a:cubicBezTo>
                    <a:pt x="48" y="24"/>
                    <a:pt x="48" y="24"/>
                    <a:pt x="48" y="24"/>
                  </a:cubicBezTo>
                  <a:cubicBezTo>
                    <a:pt x="51" y="27"/>
                    <a:pt x="49" y="31"/>
                    <a:pt x="46" y="31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28"/>
                    <a:pt x="0" y="1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任意多边形 75">
              <a:extLst>
                <a:ext uri="{FF2B5EF4-FFF2-40B4-BE49-F238E27FC236}">
                  <a16:creationId xmlns:a16="http://schemas.microsoft.com/office/drawing/2014/main" xmlns="" id="{5F8B495B-449D-4F26-A854-E506B785C332}"/>
                </a:ext>
              </a:extLst>
            </p:cNvPr>
            <p:cNvSpPr/>
            <p:nvPr/>
          </p:nvSpPr>
          <p:spPr bwMode="auto">
            <a:xfrm>
              <a:off x="7686134" y="2612477"/>
              <a:ext cx="1003669" cy="984597"/>
            </a:xfrm>
            <a:custGeom>
              <a:avLst/>
              <a:gdLst>
                <a:gd name="T0" fmla="*/ 168 w 177"/>
                <a:gd name="T1" fmla="*/ 65 h 173"/>
                <a:gd name="T2" fmla="*/ 136 w 177"/>
                <a:gd name="T3" fmla="*/ 153 h 173"/>
                <a:gd name="T4" fmla="*/ 127 w 177"/>
                <a:gd name="T5" fmla="*/ 158 h 173"/>
                <a:gd name="T6" fmla="*/ 111 w 177"/>
                <a:gd name="T7" fmla="*/ 164 h 173"/>
                <a:gd name="T8" fmla="*/ 25 w 177"/>
                <a:gd name="T9" fmla="*/ 136 h 173"/>
                <a:gd name="T10" fmla="*/ 24 w 177"/>
                <a:gd name="T11" fmla="*/ 134 h 173"/>
                <a:gd name="T12" fmla="*/ 22 w 177"/>
                <a:gd name="T13" fmla="*/ 131 h 173"/>
                <a:gd name="T14" fmla="*/ 20 w 177"/>
                <a:gd name="T15" fmla="*/ 128 h 173"/>
                <a:gd name="T16" fmla="*/ 17 w 177"/>
                <a:gd name="T17" fmla="*/ 123 h 173"/>
                <a:gd name="T18" fmla="*/ 13 w 177"/>
                <a:gd name="T19" fmla="*/ 113 h 173"/>
                <a:gd name="T20" fmla="*/ 11 w 177"/>
                <a:gd name="T21" fmla="*/ 107 h 173"/>
                <a:gd name="T22" fmla="*/ 69 w 177"/>
                <a:gd name="T23" fmla="*/ 7 h 173"/>
                <a:gd name="T24" fmla="*/ 145 w 177"/>
                <a:gd name="T25" fmla="*/ 26 h 173"/>
                <a:gd name="T26" fmla="*/ 153 w 177"/>
                <a:gd name="T27" fmla="*/ 35 h 173"/>
                <a:gd name="T28" fmla="*/ 168 w 177"/>
                <a:gd name="T29" fmla="*/ 65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7" h="173">
                  <a:moveTo>
                    <a:pt x="168" y="65"/>
                  </a:moveTo>
                  <a:cubicBezTo>
                    <a:pt x="177" y="99"/>
                    <a:pt x="164" y="134"/>
                    <a:pt x="136" y="153"/>
                  </a:cubicBezTo>
                  <a:cubicBezTo>
                    <a:pt x="133" y="155"/>
                    <a:pt x="130" y="157"/>
                    <a:pt x="127" y="158"/>
                  </a:cubicBezTo>
                  <a:cubicBezTo>
                    <a:pt x="122" y="161"/>
                    <a:pt x="116" y="163"/>
                    <a:pt x="111" y="164"/>
                  </a:cubicBezTo>
                  <a:cubicBezTo>
                    <a:pt x="78" y="173"/>
                    <a:pt x="45" y="161"/>
                    <a:pt x="25" y="136"/>
                  </a:cubicBezTo>
                  <a:cubicBezTo>
                    <a:pt x="25" y="135"/>
                    <a:pt x="24" y="134"/>
                    <a:pt x="24" y="134"/>
                  </a:cubicBezTo>
                  <a:cubicBezTo>
                    <a:pt x="23" y="133"/>
                    <a:pt x="23" y="132"/>
                    <a:pt x="22" y="131"/>
                  </a:cubicBezTo>
                  <a:cubicBezTo>
                    <a:pt x="22" y="130"/>
                    <a:pt x="21" y="129"/>
                    <a:pt x="20" y="128"/>
                  </a:cubicBezTo>
                  <a:cubicBezTo>
                    <a:pt x="19" y="127"/>
                    <a:pt x="18" y="125"/>
                    <a:pt x="17" y="123"/>
                  </a:cubicBezTo>
                  <a:cubicBezTo>
                    <a:pt x="16" y="120"/>
                    <a:pt x="14" y="117"/>
                    <a:pt x="13" y="113"/>
                  </a:cubicBezTo>
                  <a:cubicBezTo>
                    <a:pt x="12" y="111"/>
                    <a:pt x="12" y="109"/>
                    <a:pt x="11" y="107"/>
                  </a:cubicBezTo>
                  <a:cubicBezTo>
                    <a:pt x="0" y="64"/>
                    <a:pt x="25" y="19"/>
                    <a:pt x="69" y="7"/>
                  </a:cubicBezTo>
                  <a:cubicBezTo>
                    <a:pt x="96" y="0"/>
                    <a:pt x="125" y="8"/>
                    <a:pt x="145" y="26"/>
                  </a:cubicBezTo>
                  <a:cubicBezTo>
                    <a:pt x="147" y="29"/>
                    <a:pt x="150" y="32"/>
                    <a:pt x="153" y="35"/>
                  </a:cubicBezTo>
                  <a:cubicBezTo>
                    <a:pt x="160" y="43"/>
                    <a:pt x="165" y="53"/>
                    <a:pt x="168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任意多边形 76">
              <a:extLst>
                <a:ext uri="{FF2B5EF4-FFF2-40B4-BE49-F238E27FC236}">
                  <a16:creationId xmlns:a16="http://schemas.microsoft.com/office/drawing/2014/main" xmlns="" id="{B5AC8230-72B3-4F10-B125-419A0FBFB341}"/>
                </a:ext>
              </a:extLst>
            </p:cNvPr>
            <p:cNvSpPr/>
            <p:nvPr/>
          </p:nvSpPr>
          <p:spPr bwMode="auto">
            <a:xfrm>
              <a:off x="8394186" y="3318144"/>
              <a:ext cx="250322" cy="243169"/>
            </a:xfrm>
            <a:custGeom>
              <a:avLst/>
              <a:gdLst>
                <a:gd name="T0" fmla="*/ 21 w 44"/>
                <a:gd name="T1" fmla="*/ 0 h 43"/>
                <a:gd name="T2" fmla="*/ 42 w 44"/>
                <a:gd name="T3" fmla="*/ 36 h 43"/>
                <a:gd name="T4" fmla="*/ 38 w 44"/>
                <a:gd name="T5" fmla="*/ 41 h 43"/>
                <a:gd name="T6" fmla="*/ 0 w 44"/>
                <a:gd name="T7" fmla="*/ 23 h 43"/>
                <a:gd name="T8" fmla="*/ 21 w 44"/>
                <a:gd name="T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21" y="0"/>
                  </a:moveTo>
                  <a:cubicBezTo>
                    <a:pt x="42" y="36"/>
                    <a:pt x="42" y="36"/>
                    <a:pt x="42" y="36"/>
                  </a:cubicBezTo>
                  <a:cubicBezTo>
                    <a:pt x="44" y="39"/>
                    <a:pt x="41" y="43"/>
                    <a:pt x="38" y="4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4" y="4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任意多边形 77">
              <a:extLst>
                <a:ext uri="{FF2B5EF4-FFF2-40B4-BE49-F238E27FC236}">
                  <a16:creationId xmlns:a16="http://schemas.microsoft.com/office/drawing/2014/main" xmlns="" id="{F82BCC04-AF48-456F-9268-B769A827A1ED}"/>
                </a:ext>
              </a:extLst>
            </p:cNvPr>
            <p:cNvSpPr/>
            <p:nvPr/>
          </p:nvSpPr>
          <p:spPr bwMode="auto">
            <a:xfrm>
              <a:off x="8394186" y="3449265"/>
              <a:ext cx="64369" cy="61984"/>
            </a:xfrm>
            <a:custGeom>
              <a:avLst/>
              <a:gdLst>
                <a:gd name="T0" fmla="*/ 11 w 11"/>
                <a:gd name="T1" fmla="*/ 6 h 11"/>
                <a:gd name="T2" fmla="*/ 2 w 11"/>
                <a:gd name="T3" fmla="*/ 11 h 11"/>
                <a:gd name="T4" fmla="*/ 0 w 11"/>
                <a:gd name="T5" fmla="*/ 0 h 11"/>
                <a:gd name="T6" fmla="*/ 11 w 11"/>
                <a:gd name="T7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1">
                  <a:moveTo>
                    <a:pt x="11" y="6"/>
                  </a:moveTo>
                  <a:cubicBezTo>
                    <a:pt x="8" y="8"/>
                    <a:pt x="5" y="10"/>
                    <a:pt x="2" y="1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任意多边形 78">
              <a:extLst>
                <a:ext uri="{FF2B5EF4-FFF2-40B4-BE49-F238E27FC236}">
                  <a16:creationId xmlns:a16="http://schemas.microsoft.com/office/drawing/2014/main" xmlns="" id="{7C3088F4-6FA1-4AC7-BE5D-D1596EB2FA0A}"/>
                </a:ext>
              </a:extLst>
            </p:cNvPr>
            <p:cNvSpPr/>
            <p:nvPr/>
          </p:nvSpPr>
          <p:spPr bwMode="auto">
            <a:xfrm>
              <a:off x="8496698" y="2760285"/>
              <a:ext cx="57216" cy="109664"/>
            </a:xfrm>
            <a:custGeom>
              <a:avLst/>
              <a:gdLst>
                <a:gd name="T0" fmla="*/ 10 w 10"/>
                <a:gd name="T1" fmla="*/ 9 h 19"/>
                <a:gd name="T2" fmla="*/ 0 w 10"/>
                <a:gd name="T3" fmla="*/ 19 h 19"/>
                <a:gd name="T4" fmla="*/ 2 w 10"/>
                <a:gd name="T5" fmla="*/ 0 h 19"/>
                <a:gd name="T6" fmla="*/ 10 w 10"/>
                <a:gd name="T7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10" y="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4" y="3"/>
                    <a:pt x="7" y="6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任意多边形 79">
              <a:extLst>
                <a:ext uri="{FF2B5EF4-FFF2-40B4-BE49-F238E27FC236}">
                  <a16:creationId xmlns:a16="http://schemas.microsoft.com/office/drawing/2014/main" xmlns="" id="{CB1CD09F-2DE2-4280-B975-376E0951AD39}"/>
                </a:ext>
              </a:extLst>
            </p:cNvPr>
            <p:cNvSpPr/>
            <p:nvPr/>
          </p:nvSpPr>
          <p:spPr bwMode="auto">
            <a:xfrm>
              <a:off x="8348889" y="2607709"/>
              <a:ext cx="221714" cy="262241"/>
            </a:xfrm>
            <a:custGeom>
              <a:avLst/>
              <a:gdLst>
                <a:gd name="T0" fmla="*/ 0 w 39"/>
                <a:gd name="T1" fmla="*/ 29 h 46"/>
                <a:gd name="T2" fmla="*/ 32 w 39"/>
                <a:gd name="T3" fmla="*/ 3 h 46"/>
                <a:gd name="T4" fmla="*/ 38 w 39"/>
                <a:gd name="T5" fmla="*/ 6 h 46"/>
                <a:gd name="T6" fmla="*/ 26 w 39"/>
                <a:gd name="T7" fmla="*/ 46 h 46"/>
                <a:gd name="T8" fmla="*/ 0 w 39"/>
                <a:gd name="T9" fmla="*/ 29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46">
                  <a:moveTo>
                    <a:pt x="0" y="29"/>
                  </a:moveTo>
                  <a:cubicBezTo>
                    <a:pt x="32" y="3"/>
                    <a:pt x="32" y="3"/>
                    <a:pt x="32" y="3"/>
                  </a:cubicBezTo>
                  <a:cubicBezTo>
                    <a:pt x="35" y="0"/>
                    <a:pt x="39" y="3"/>
                    <a:pt x="38" y="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6"/>
                    <a:pt x="7" y="45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任意多边形 80">
              <a:extLst>
                <a:ext uri="{FF2B5EF4-FFF2-40B4-BE49-F238E27FC236}">
                  <a16:creationId xmlns:a16="http://schemas.microsoft.com/office/drawing/2014/main" xmlns="" id="{312DDE00-F139-4CB2-9A77-BBBA9271EC44}"/>
                </a:ext>
              </a:extLst>
            </p:cNvPr>
            <p:cNvSpPr/>
            <p:nvPr/>
          </p:nvSpPr>
          <p:spPr bwMode="auto">
            <a:xfrm>
              <a:off x="7748118" y="3334832"/>
              <a:ext cx="164497" cy="52448"/>
            </a:xfrm>
            <a:custGeom>
              <a:avLst/>
              <a:gdLst>
                <a:gd name="T0" fmla="*/ 29 w 29"/>
                <a:gd name="T1" fmla="*/ 4 h 9"/>
                <a:gd name="T2" fmla="*/ 14 w 29"/>
                <a:gd name="T3" fmla="*/ 9 h 9"/>
                <a:gd name="T4" fmla="*/ 13 w 29"/>
                <a:gd name="T5" fmla="*/ 7 h 9"/>
                <a:gd name="T6" fmla="*/ 11 w 29"/>
                <a:gd name="T7" fmla="*/ 4 h 9"/>
                <a:gd name="T8" fmla="*/ 2 w 29"/>
                <a:gd name="T9" fmla="*/ 4 h 9"/>
                <a:gd name="T10" fmla="*/ 0 w 29"/>
                <a:gd name="T11" fmla="*/ 0 h 9"/>
                <a:gd name="T12" fmla="*/ 9 w 29"/>
                <a:gd name="T13" fmla="*/ 1 h 9"/>
                <a:gd name="T14" fmla="*/ 29 w 29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8"/>
                    <a:pt x="13" y="7"/>
                    <a:pt x="13" y="7"/>
                  </a:cubicBezTo>
                  <a:cubicBezTo>
                    <a:pt x="12" y="6"/>
                    <a:pt x="11" y="5"/>
                    <a:pt x="1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2"/>
                    <a:pt x="1" y="2"/>
                    <a:pt x="0" y="0"/>
                  </a:cubicBezTo>
                  <a:cubicBezTo>
                    <a:pt x="9" y="1"/>
                    <a:pt x="9" y="1"/>
                    <a:pt x="9" y="1"/>
                  </a:cubicBezTo>
                  <a:lnTo>
                    <a:pt x="29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任意多边形 81">
              <a:extLst>
                <a:ext uri="{FF2B5EF4-FFF2-40B4-BE49-F238E27FC236}">
                  <a16:creationId xmlns:a16="http://schemas.microsoft.com/office/drawing/2014/main" xmlns="" id="{6217D278-55A7-4AE6-9E85-ECE3709125A9}"/>
                </a:ext>
              </a:extLst>
            </p:cNvPr>
            <p:cNvSpPr/>
            <p:nvPr/>
          </p:nvSpPr>
          <p:spPr bwMode="auto">
            <a:xfrm>
              <a:off x="7657526" y="3187024"/>
              <a:ext cx="290849" cy="171649"/>
            </a:xfrm>
            <a:custGeom>
              <a:avLst/>
              <a:gdLst>
                <a:gd name="T0" fmla="*/ 46 w 51"/>
                <a:gd name="T1" fmla="*/ 30 h 30"/>
                <a:gd name="T2" fmla="*/ 28 w 51"/>
                <a:gd name="T3" fmla="*/ 30 h 30"/>
                <a:gd name="T4" fmla="*/ 20 w 51"/>
                <a:gd name="T5" fmla="*/ 30 h 30"/>
                <a:gd name="T6" fmla="*/ 4 w 51"/>
                <a:gd name="T7" fmla="*/ 30 h 30"/>
                <a:gd name="T8" fmla="*/ 2 w 51"/>
                <a:gd name="T9" fmla="*/ 23 h 30"/>
                <a:gd name="T10" fmla="*/ 20 w 51"/>
                <a:gd name="T11" fmla="*/ 12 h 30"/>
                <a:gd name="T12" fmla="*/ 37 w 51"/>
                <a:gd name="T13" fmla="*/ 0 h 30"/>
                <a:gd name="T14" fmla="*/ 46 w 51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30">
                  <a:moveTo>
                    <a:pt x="46" y="30"/>
                  </a:moveTo>
                  <a:cubicBezTo>
                    <a:pt x="28" y="30"/>
                    <a:pt x="28" y="30"/>
                    <a:pt x="28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1" y="30"/>
                    <a:pt x="0" y="25"/>
                    <a:pt x="2" y="2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51" y="13"/>
                    <a:pt x="46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任意多边形 82">
              <a:extLst>
                <a:ext uri="{FF2B5EF4-FFF2-40B4-BE49-F238E27FC236}">
                  <a16:creationId xmlns:a16="http://schemas.microsoft.com/office/drawing/2014/main" xmlns="" id="{1AC610A7-8116-4DE1-9067-43E77B11DF82}"/>
                </a:ext>
              </a:extLst>
            </p:cNvPr>
            <p:cNvSpPr/>
            <p:nvPr/>
          </p:nvSpPr>
          <p:spPr bwMode="auto">
            <a:xfrm>
              <a:off x="7516870" y="2953391"/>
              <a:ext cx="293234" cy="171649"/>
            </a:xfrm>
            <a:custGeom>
              <a:avLst/>
              <a:gdLst>
                <a:gd name="T0" fmla="*/ 41 w 52"/>
                <a:gd name="T1" fmla="*/ 30 h 30"/>
                <a:gd name="T2" fmla="*/ 25 w 52"/>
                <a:gd name="T3" fmla="*/ 22 h 30"/>
                <a:gd name="T4" fmla="*/ 17 w 52"/>
                <a:gd name="T5" fmla="*/ 19 h 30"/>
                <a:gd name="T6" fmla="*/ 3 w 52"/>
                <a:gd name="T7" fmla="*/ 12 h 30"/>
                <a:gd name="T8" fmla="*/ 4 w 52"/>
                <a:gd name="T9" fmla="*/ 5 h 30"/>
                <a:gd name="T10" fmla="*/ 24 w 52"/>
                <a:gd name="T11" fmla="*/ 3 h 30"/>
                <a:gd name="T12" fmla="*/ 46 w 52"/>
                <a:gd name="T13" fmla="*/ 0 h 30"/>
                <a:gd name="T14" fmla="*/ 41 w 52"/>
                <a:gd name="T1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30">
                  <a:moveTo>
                    <a:pt x="41" y="30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0" y="11"/>
                    <a:pt x="1" y="6"/>
                    <a:pt x="4" y="5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6" y="0"/>
                    <a:pt x="52" y="18"/>
                    <a:pt x="4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任意多边形 83">
              <a:extLst>
                <a:ext uri="{FF2B5EF4-FFF2-40B4-BE49-F238E27FC236}">
                  <a16:creationId xmlns:a16="http://schemas.microsoft.com/office/drawing/2014/main" xmlns="" id="{87068B95-E4AB-484E-BF3A-F6C02DA6491C}"/>
                </a:ext>
              </a:extLst>
            </p:cNvPr>
            <p:cNvSpPr/>
            <p:nvPr/>
          </p:nvSpPr>
          <p:spPr bwMode="auto">
            <a:xfrm>
              <a:off x="7850632" y="2750749"/>
              <a:ext cx="669908" cy="674676"/>
            </a:xfrm>
            <a:custGeom>
              <a:avLst/>
              <a:gdLst>
                <a:gd name="T0" fmla="*/ 111 w 118"/>
                <a:gd name="T1" fmla="*/ 46 h 119"/>
                <a:gd name="T2" fmla="*/ 73 w 118"/>
                <a:gd name="T3" fmla="*/ 111 h 119"/>
                <a:gd name="T4" fmla="*/ 8 w 118"/>
                <a:gd name="T5" fmla="*/ 73 h 119"/>
                <a:gd name="T6" fmla="*/ 45 w 118"/>
                <a:gd name="T7" fmla="*/ 8 h 119"/>
                <a:gd name="T8" fmla="*/ 111 w 118"/>
                <a:gd name="T9" fmla="*/ 4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9">
                  <a:moveTo>
                    <a:pt x="111" y="46"/>
                  </a:moveTo>
                  <a:cubicBezTo>
                    <a:pt x="118" y="74"/>
                    <a:pt x="101" y="103"/>
                    <a:pt x="73" y="111"/>
                  </a:cubicBezTo>
                  <a:cubicBezTo>
                    <a:pt x="45" y="119"/>
                    <a:pt x="15" y="102"/>
                    <a:pt x="8" y="73"/>
                  </a:cubicBezTo>
                  <a:cubicBezTo>
                    <a:pt x="0" y="45"/>
                    <a:pt x="17" y="16"/>
                    <a:pt x="45" y="8"/>
                  </a:cubicBezTo>
                  <a:cubicBezTo>
                    <a:pt x="74" y="0"/>
                    <a:pt x="103" y="17"/>
                    <a:pt x="111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任意多边形 84">
              <a:extLst>
                <a:ext uri="{FF2B5EF4-FFF2-40B4-BE49-F238E27FC236}">
                  <a16:creationId xmlns:a16="http://schemas.microsoft.com/office/drawing/2014/main" xmlns="" id="{05A1BAAB-23B3-4BF3-938C-6FBD807D4AD9}"/>
                </a:ext>
              </a:extLst>
            </p:cNvPr>
            <p:cNvSpPr/>
            <p:nvPr/>
          </p:nvSpPr>
          <p:spPr bwMode="auto">
            <a:xfrm>
              <a:off x="7891159" y="2834190"/>
              <a:ext cx="321842" cy="488723"/>
            </a:xfrm>
            <a:custGeom>
              <a:avLst/>
              <a:gdLst>
                <a:gd name="T0" fmla="*/ 50 w 57"/>
                <a:gd name="T1" fmla="*/ 6 h 86"/>
                <a:gd name="T2" fmla="*/ 26 w 57"/>
                <a:gd name="T3" fmla="*/ 4 h 86"/>
                <a:gd name="T4" fmla="*/ 8 w 57"/>
                <a:gd name="T5" fmla="*/ 27 h 86"/>
                <a:gd name="T6" fmla="*/ 33 w 57"/>
                <a:gd name="T7" fmla="*/ 83 h 86"/>
                <a:gd name="T8" fmla="*/ 39 w 57"/>
                <a:gd name="T9" fmla="*/ 54 h 86"/>
                <a:gd name="T10" fmla="*/ 45 w 57"/>
                <a:gd name="T11" fmla="*/ 17 h 86"/>
                <a:gd name="T12" fmla="*/ 50 w 57"/>
                <a:gd name="T13" fmla="*/ 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86">
                  <a:moveTo>
                    <a:pt x="50" y="6"/>
                  </a:moveTo>
                  <a:cubicBezTo>
                    <a:pt x="45" y="0"/>
                    <a:pt x="35" y="0"/>
                    <a:pt x="26" y="4"/>
                  </a:cubicBezTo>
                  <a:cubicBezTo>
                    <a:pt x="19" y="8"/>
                    <a:pt x="13" y="15"/>
                    <a:pt x="8" y="27"/>
                  </a:cubicBezTo>
                  <a:cubicBezTo>
                    <a:pt x="0" y="48"/>
                    <a:pt x="9" y="81"/>
                    <a:pt x="33" y="83"/>
                  </a:cubicBezTo>
                  <a:cubicBezTo>
                    <a:pt x="57" y="86"/>
                    <a:pt x="55" y="62"/>
                    <a:pt x="39" y="54"/>
                  </a:cubicBezTo>
                  <a:cubicBezTo>
                    <a:pt x="22" y="47"/>
                    <a:pt x="27" y="24"/>
                    <a:pt x="45" y="17"/>
                  </a:cubicBezTo>
                  <a:cubicBezTo>
                    <a:pt x="52" y="14"/>
                    <a:pt x="52" y="10"/>
                    <a:pt x="5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任意多边形 85">
              <a:extLst>
                <a:ext uri="{FF2B5EF4-FFF2-40B4-BE49-F238E27FC236}">
                  <a16:creationId xmlns:a16="http://schemas.microsoft.com/office/drawing/2014/main" xmlns="" id="{E7BB1084-3AB6-4996-B6E2-7BDF9E166894}"/>
                </a:ext>
              </a:extLst>
            </p:cNvPr>
            <p:cNvSpPr/>
            <p:nvPr/>
          </p:nvSpPr>
          <p:spPr bwMode="auto">
            <a:xfrm>
              <a:off x="8105720" y="2972463"/>
              <a:ext cx="333761" cy="259858"/>
            </a:xfrm>
            <a:custGeom>
              <a:avLst/>
              <a:gdLst>
                <a:gd name="T0" fmla="*/ 25 w 59"/>
                <a:gd name="T1" fmla="*/ 2 h 46"/>
                <a:gd name="T2" fmla="*/ 13 w 59"/>
                <a:gd name="T3" fmla="*/ 1 h 46"/>
                <a:gd name="T4" fmla="*/ 1 w 59"/>
                <a:gd name="T5" fmla="*/ 14 h 46"/>
                <a:gd name="T6" fmla="*/ 31 w 59"/>
                <a:gd name="T7" fmla="*/ 32 h 46"/>
                <a:gd name="T8" fmla="*/ 56 w 59"/>
                <a:gd name="T9" fmla="*/ 27 h 46"/>
                <a:gd name="T10" fmla="*/ 25 w 59"/>
                <a:gd name="T11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46">
                  <a:moveTo>
                    <a:pt x="25" y="2"/>
                  </a:moveTo>
                  <a:cubicBezTo>
                    <a:pt x="21" y="1"/>
                    <a:pt x="17" y="0"/>
                    <a:pt x="13" y="1"/>
                  </a:cubicBezTo>
                  <a:cubicBezTo>
                    <a:pt x="7" y="2"/>
                    <a:pt x="0" y="5"/>
                    <a:pt x="1" y="14"/>
                  </a:cubicBezTo>
                  <a:cubicBezTo>
                    <a:pt x="3" y="28"/>
                    <a:pt x="24" y="20"/>
                    <a:pt x="31" y="32"/>
                  </a:cubicBezTo>
                  <a:cubicBezTo>
                    <a:pt x="38" y="46"/>
                    <a:pt x="59" y="41"/>
                    <a:pt x="56" y="27"/>
                  </a:cubicBezTo>
                  <a:cubicBezTo>
                    <a:pt x="54" y="12"/>
                    <a:pt x="34" y="5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任意多边形 86">
              <a:extLst>
                <a:ext uri="{FF2B5EF4-FFF2-40B4-BE49-F238E27FC236}">
                  <a16:creationId xmlns:a16="http://schemas.microsoft.com/office/drawing/2014/main" xmlns="" id="{C901ACC2-8CE7-4C10-B815-7FE3A4F54A94}"/>
                </a:ext>
              </a:extLst>
            </p:cNvPr>
            <p:cNvSpPr/>
            <p:nvPr/>
          </p:nvSpPr>
          <p:spPr bwMode="auto">
            <a:xfrm>
              <a:off x="8203465" y="3210864"/>
              <a:ext cx="164497" cy="176417"/>
            </a:xfrm>
            <a:custGeom>
              <a:avLst/>
              <a:gdLst>
                <a:gd name="T0" fmla="*/ 21 w 29"/>
                <a:gd name="T1" fmla="*/ 2 h 31"/>
                <a:gd name="T2" fmla="*/ 4 w 29"/>
                <a:gd name="T3" fmla="*/ 6 h 31"/>
                <a:gd name="T4" fmla="*/ 3 w 29"/>
                <a:gd name="T5" fmla="*/ 18 h 31"/>
                <a:gd name="T6" fmla="*/ 28 w 29"/>
                <a:gd name="T7" fmla="*/ 8 h 31"/>
                <a:gd name="T8" fmla="*/ 21 w 29"/>
                <a:gd name="T9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1">
                  <a:moveTo>
                    <a:pt x="21" y="2"/>
                  </a:moveTo>
                  <a:cubicBezTo>
                    <a:pt x="15" y="0"/>
                    <a:pt x="8" y="1"/>
                    <a:pt x="4" y="6"/>
                  </a:cubicBezTo>
                  <a:cubicBezTo>
                    <a:pt x="2" y="9"/>
                    <a:pt x="0" y="13"/>
                    <a:pt x="3" y="18"/>
                  </a:cubicBezTo>
                  <a:cubicBezTo>
                    <a:pt x="8" y="31"/>
                    <a:pt x="29" y="16"/>
                    <a:pt x="28" y="8"/>
                  </a:cubicBezTo>
                  <a:cubicBezTo>
                    <a:pt x="27" y="5"/>
                    <a:pt x="24" y="3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任意多边形 87">
              <a:extLst>
                <a:ext uri="{FF2B5EF4-FFF2-40B4-BE49-F238E27FC236}">
                  <a16:creationId xmlns:a16="http://schemas.microsoft.com/office/drawing/2014/main" xmlns="" id="{CA75AF5D-A270-4B2B-942B-3F4F3A148C54}"/>
                </a:ext>
              </a:extLst>
            </p:cNvPr>
            <p:cNvSpPr/>
            <p:nvPr/>
          </p:nvSpPr>
          <p:spPr bwMode="auto">
            <a:xfrm>
              <a:off x="8191544" y="2834190"/>
              <a:ext cx="152577" cy="147809"/>
            </a:xfrm>
            <a:custGeom>
              <a:avLst/>
              <a:gdLst>
                <a:gd name="T0" fmla="*/ 14 w 27"/>
                <a:gd name="T1" fmla="*/ 0 h 26"/>
                <a:gd name="T2" fmla="*/ 6 w 27"/>
                <a:gd name="T3" fmla="*/ 2 h 26"/>
                <a:gd name="T4" fmla="*/ 3 w 27"/>
                <a:gd name="T5" fmla="*/ 14 h 26"/>
                <a:gd name="T6" fmla="*/ 25 w 27"/>
                <a:gd name="T7" fmla="*/ 7 h 26"/>
                <a:gd name="T8" fmla="*/ 14 w 27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14" y="0"/>
                  </a:moveTo>
                  <a:cubicBezTo>
                    <a:pt x="11" y="0"/>
                    <a:pt x="8" y="0"/>
                    <a:pt x="6" y="2"/>
                  </a:cubicBezTo>
                  <a:cubicBezTo>
                    <a:pt x="3" y="4"/>
                    <a:pt x="0" y="7"/>
                    <a:pt x="3" y="14"/>
                  </a:cubicBezTo>
                  <a:cubicBezTo>
                    <a:pt x="9" y="26"/>
                    <a:pt x="27" y="14"/>
                    <a:pt x="25" y="7"/>
                  </a:cubicBezTo>
                  <a:cubicBezTo>
                    <a:pt x="24" y="3"/>
                    <a:pt x="18" y="1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任意多边形 88">
              <a:extLst>
                <a:ext uri="{FF2B5EF4-FFF2-40B4-BE49-F238E27FC236}">
                  <a16:creationId xmlns:a16="http://schemas.microsoft.com/office/drawing/2014/main" xmlns="" id="{156D636E-FB77-438B-B8E5-6EEA7DC29B4B}"/>
                </a:ext>
              </a:extLst>
            </p:cNvPr>
            <p:cNvSpPr/>
            <p:nvPr/>
          </p:nvSpPr>
          <p:spPr bwMode="auto">
            <a:xfrm>
              <a:off x="8322666" y="2915247"/>
              <a:ext cx="107281" cy="102513"/>
            </a:xfrm>
            <a:custGeom>
              <a:avLst/>
              <a:gdLst>
                <a:gd name="T0" fmla="*/ 6 w 19"/>
                <a:gd name="T1" fmla="*/ 16 h 18"/>
                <a:gd name="T2" fmla="*/ 13 w 19"/>
                <a:gd name="T3" fmla="*/ 18 h 18"/>
                <a:gd name="T4" fmla="*/ 19 w 19"/>
                <a:gd name="T5" fmla="*/ 10 h 18"/>
                <a:gd name="T6" fmla="*/ 1 w 19"/>
                <a:gd name="T7" fmla="*/ 8 h 18"/>
                <a:gd name="T8" fmla="*/ 6 w 19"/>
                <a:gd name="T9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6" y="16"/>
                  </a:moveTo>
                  <a:cubicBezTo>
                    <a:pt x="8" y="18"/>
                    <a:pt x="11" y="18"/>
                    <a:pt x="13" y="18"/>
                  </a:cubicBezTo>
                  <a:cubicBezTo>
                    <a:pt x="16" y="17"/>
                    <a:pt x="19" y="16"/>
                    <a:pt x="19" y="10"/>
                  </a:cubicBezTo>
                  <a:cubicBezTo>
                    <a:pt x="18" y="0"/>
                    <a:pt x="2" y="3"/>
                    <a:pt x="1" y="8"/>
                  </a:cubicBezTo>
                  <a:cubicBezTo>
                    <a:pt x="0" y="12"/>
                    <a:pt x="4" y="15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任意多边形 89">
              <a:extLst>
                <a:ext uri="{FF2B5EF4-FFF2-40B4-BE49-F238E27FC236}">
                  <a16:creationId xmlns:a16="http://schemas.microsoft.com/office/drawing/2014/main" xmlns="" id="{52CF0CB4-2E04-4D80-ABBA-5D1271D0D7C5}"/>
                </a:ext>
              </a:extLst>
            </p:cNvPr>
            <p:cNvSpPr/>
            <p:nvPr/>
          </p:nvSpPr>
          <p:spPr bwMode="auto">
            <a:xfrm>
              <a:off x="5423709" y="1773305"/>
              <a:ext cx="109664" cy="193106"/>
            </a:xfrm>
            <a:custGeom>
              <a:avLst/>
              <a:gdLst>
                <a:gd name="T0" fmla="*/ 0 w 19"/>
                <a:gd name="T1" fmla="*/ 30 h 34"/>
                <a:gd name="T2" fmla="*/ 1 w 19"/>
                <a:gd name="T3" fmla="*/ 3 h 34"/>
                <a:gd name="T4" fmla="*/ 5 w 19"/>
                <a:gd name="T5" fmla="*/ 2 h 34"/>
                <a:gd name="T6" fmla="*/ 19 w 19"/>
                <a:gd name="T7" fmla="*/ 25 h 34"/>
                <a:gd name="T8" fmla="*/ 0 w 19"/>
                <a:gd name="T9" fmla="*/ 3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0" y="3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1"/>
                    <a:pt x="4" y="0"/>
                    <a:pt x="5" y="2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0" y="34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任意多边形 90">
              <a:extLst>
                <a:ext uri="{FF2B5EF4-FFF2-40B4-BE49-F238E27FC236}">
                  <a16:creationId xmlns:a16="http://schemas.microsoft.com/office/drawing/2014/main" xmlns="" id="{E24714A6-21D4-46BD-BF02-E4A0DBA8982B}"/>
                </a:ext>
              </a:extLst>
            </p:cNvPr>
            <p:cNvSpPr/>
            <p:nvPr/>
          </p:nvSpPr>
          <p:spPr bwMode="auto">
            <a:xfrm>
              <a:off x="5788462" y="2049850"/>
              <a:ext cx="185953" cy="126353"/>
            </a:xfrm>
            <a:custGeom>
              <a:avLst/>
              <a:gdLst>
                <a:gd name="T0" fmla="*/ 2 w 33"/>
                <a:gd name="T1" fmla="*/ 3 h 22"/>
                <a:gd name="T2" fmla="*/ 29 w 33"/>
                <a:gd name="T3" fmla="*/ 0 h 22"/>
                <a:gd name="T4" fmla="*/ 31 w 33"/>
                <a:gd name="T5" fmla="*/ 5 h 22"/>
                <a:gd name="T6" fmla="*/ 10 w 33"/>
                <a:gd name="T7" fmla="*/ 22 h 22"/>
                <a:gd name="T8" fmla="*/ 2 w 33"/>
                <a:gd name="T9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2">
                  <a:moveTo>
                    <a:pt x="2" y="3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3" y="3"/>
                    <a:pt x="31" y="5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2"/>
                    <a:pt x="0" y="1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任意多边形 91">
              <a:extLst>
                <a:ext uri="{FF2B5EF4-FFF2-40B4-BE49-F238E27FC236}">
                  <a16:creationId xmlns:a16="http://schemas.microsoft.com/office/drawing/2014/main" xmlns="" id="{41054E80-1555-4495-A256-97E495701423}"/>
                </a:ext>
              </a:extLst>
            </p:cNvPr>
            <p:cNvSpPr/>
            <p:nvPr/>
          </p:nvSpPr>
          <p:spPr bwMode="auto">
            <a:xfrm>
              <a:off x="5197227" y="1971179"/>
              <a:ext cx="171649" cy="143041"/>
            </a:xfrm>
            <a:custGeom>
              <a:avLst/>
              <a:gdLst>
                <a:gd name="T0" fmla="*/ 19 w 30"/>
                <a:gd name="T1" fmla="*/ 25 h 25"/>
                <a:gd name="T2" fmla="*/ 1 w 30"/>
                <a:gd name="T3" fmla="*/ 5 h 25"/>
                <a:gd name="T4" fmla="*/ 4 w 30"/>
                <a:gd name="T5" fmla="*/ 1 h 25"/>
                <a:gd name="T6" fmla="*/ 30 w 30"/>
                <a:gd name="T7" fmla="*/ 8 h 25"/>
                <a:gd name="T8" fmla="*/ 19 w 3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19" y="2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0" y="3"/>
                    <a:pt x="2" y="0"/>
                    <a:pt x="4" y="1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21"/>
                    <a:pt x="1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任意多边形 92">
              <a:extLst>
                <a:ext uri="{FF2B5EF4-FFF2-40B4-BE49-F238E27FC236}">
                  <a16:creationId xmlns:a16="http://schemas.microsoft.com/office/drawing/2014/main" xmlns="" id="{D03903DF-FE0A-4088-8316-9D9F536B33CE}"/>
                </a:ext>
              </a:extLst>
            </p:cNvPr>
            <p:cNvSpPr/>
            <p:nvPr/>
          </p:nvSpPr>
          <p:spPr bwMode="auto">
            <a:xfrm>
              <a:off x="5566750" y="2397916"/>
              <a:ext cx="107281" cy="193106"/>
            </a:xfrm>
            <a:custGeom>
              <a:avLst/>
              <a:gdLst>
                <a:gd name="T0" fmla="*/ 19 w 19"/>
                <a:gd name="T1" fmla="*/ 3 h 34"/>
                <a:gd name="T2" fmla="*/ 19 w 19"/>
                <a:gd name="T3" fmla="*/ 31 h 34"/>
                <a:gd name="T4" fmla="*/ 15 w 19"/>
                <a:gd name="T5" fmla="*/ 32 h 34"/>
                <a:gd name="T6" fmla="*/ 0 w 19"/>
                <a:gd name="T7" fmla="*/ 9 h 34"/>
                <a:gd name="T8" fmla="*/ 19 w 19"/>
                <a:gd name="T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4">
                  <a:moveTo>
                    <a:pt x="19" y="3"/>
                  </a:moveTo>
                  <a:cubicBezTo>
                    <a:pt x="19" y="31"/>
                    <a:pt x="19" y="31"/>
                    <a:pt x="19" y="31"/>
                  </a:cubicBezTo>
                  <a:cubicBezTo>
                    <a:pt x="19" y="33"/>
                    <a:pt x="16" y="34"/>
                    <a:pt x="15" y="3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8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任意多边形 93">
              <a:extLst>
                <a:ext uri="{FF2B5EF4-FFF2-40B4-BE49-F238E27FC236}">
                  <a16:creationId xmlns:a16="http://schemas.microsoft.com/office/drawing/2014/main" xmlns="" id="{99FC3051-211C-4F68-8B63-C348FA46CA8F}"/>
                </a:ext>
              </a:extLst>
            </p:cNvPr>
            <p:cNvSpPr/>
            <p:nvPr/>
          </p:nvSpPr>
          <p:spPr bwMode="auto">
            <a:xfrm>
              <a:off x="5356957" y="2414605"/>
              <a:ext cx="140657" cy="169265"/>
            </a:xfrm>
            <a:custGeom>
              <a:avLst/>
              <a:gdLst>
                <a:gd name="T0" fmla="*/ 25 w 25"/>
                <a:gd name="T1" fmla="*/ 11 h 30"/>
                <a:gd name="T2" fmla="*/ 4 w 25"/>
                <a:gd name="T3" fmla="*/ 29 h 30"/>
                <a:gd name="T4" fmla="*/ 0 w 25"/>
                <a:gd name="T5" fmla="*/ 26 h 30"/>
                <a:gd name="T6" fmla="*/ 8 w 25"/>
                <a:gd name="T7" fmla="*/ 0 h 30"/>
                <a:gd name="T8" fmla="*/ 25 w 25"/>
                <a:gd name="T9" fmla="*/ 1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0">
                  <a:moveTo>
                    <a:pt x="25" y="11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2" y="30"/>
                    <a:pt x="0" y="29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20" y="1"/>
                    <a:pt x="2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任意多边形 94">
              <a:extLst>
                <a:ext uri="{FF2B5EF4-FFF2-40B4-BE49-F238E27FC236}">
                  <a16:creationId xmlns:a16="http://schemas.microsoft.com/office/drawing/2014/main" xmlns="" id="{A92425E3-EA16-4B24-ADC5-634596774360}"/>
                </a:ext>
              </a:extLst>
            </p:cNvPr>
            <p:cNvSpPr/>
            <p:nvPr/>
          </p:nvSpPr>
          <p:spPr bwMode="auto">
            <a:xfrm>
              <a:off x="5781311" y="2233420"/>
              <a:ext cx="188338" cy="112049"/>
            </a:xfrm>
            <a:custGeom>
              <a:avLst/>
              <a:gdLst>
                <a:gd name="T0" fmla="*/ 9 w 33"/>
                <a:gd name="T1" fmla="*/ 0 h 20"/>
                <a:gd name="T2" fmla="*/ 31 w 33"/>
                <a:gd name="T3" fmla="*/ 16 h 20"/>
                <a:gd name="T4" fmla="*/ 29 w 33"/>
                <a:gd name="T5" fmla="*/ 20 h 20"/>
                <a:gd name="T6" fmla="*/ 2 w 33"/>
                <a:gd name="T7" fmla="*/ 19 h 20"/>
                <a:gd name="T8" fmla="*/ 9 w 33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0">
                  <a:moveTo>
                    <a:pt x="9" y="0"/>
                  </a:moveTo>
                  <a:cubicBezTo>
                    <a:pt x="31" y="16"/>
                    <a:pt x="31" y="16"/>
                    <a:pt x="31" y="16"/>
                  </a:cubicBezTo>
                  <a:cubicBezTo>
                    <a:pt x="33" y="17"/>
                    <a:pt x="32" y="20"/>
                    <a:pt x="29" y="2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9"/>
                    <a:pt x="0" y="6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任意多边形 95">
              <a:extLst>
                <a:ext uri="{FF2B5EF4-FFF2-40B4-BE49-F238E27FC236}">
                  <a16:creationId xmlns:a16="http://schemas.microsoft.com/office/drawing/2014/main" xmlns="" id="{96D73082-9335-475B-A01F-F0339742EC2D}"/>
                </a:ext>
              </a:extLst>
            </p:cNvPr>
            <p:cNvSpPr/>
            <p:nvPr/>
          </p:nvSpPr>
          <p:spPr bwMode="auto">
            <a:xfrm>
              <a:off x="5221067" y="1868665"/>
              <a:ext cx="657987" cy="648451"/>
            </a:xfrm>
            <a:custGeom>
              <a:avLst/>
              <a:gdLst>
                <a:gd name="T0" fmla="*/ 110 w 116"/>
                <a:gd name="T1" fmla="*/ 43 h 114"/>
                <a:gd name="T2" fmla="*/ 89 w 116"/>
                <a:gd name="T3" fmla="*/ 100 h 114"/>
                <a:gd name="T4" fmla="*/ 83 w 116"/>
                <a:gd name="T5" fmla="*/ 104 h 114"/>
                <a:gd name="T6" fmla="*/ 73 w 116"/>
                <a:gd name="T7" fmla="*/ 108 h 114"/>
                <a:gd name="T8" fmla="*/ 16 w 116"/>
                <a:gd name="T9" fmla="*/ 89 h 114"/>
                <a:gd name="T10" fmla="*/ 16 w 116"/>
                <a:gd name="T11" fmla="*/ 88 h 114"/>
                <a:gd name="T12" fmla="*/ 14 w 116"/>
                <a:gd name="T13" fmla="*/ 86 h 114"/>
                <a:gd name="T14" fmla="*/ 13 w 116"/>
                <a:gd name="T15" fmla="*/ 85 h 114"/>
                <a:gd name="T16" fmla="*/ 11 w 116"/>
                <a:gd name="T17" fmla="*/ 81 h 114"/>
                <a:gd name="T18" fmla="*/ 8 w 116"/>
                <a:gd name="T19" fmla="*/ 75 h 114"/>
                <a:gd name="T20" fmla="*/ 7 w 116"/>
                <a:gd name="T21" fmla="*/ 71 h 114"/>
                <a:gd name="T22" fmla="*/ 45 w 116"/>
                <a:gd name="T23" fmla="*/ 5 h 114"/>
                <a:gd name="T24" fmla="*/ 95 w 116"/>
                <a:gd name="T25" fmla="*/ 17 h 114"/>
                <a:gd name="T26" fmla="*/ 100 w 116"/>
                <a:gd name="T27" fmla="*/ 23 h 114"/>
                <a:gd name="T28" fmla="*/ 110 w 116"/>
                <a:gd name="T29" fmla="*/ 4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14">
                  <a:moveTo>
                    <a:pt x="110" y="43"/>
                  </a:moveTo>
                  <a:cubicBezTo>
                    <a:pt x="116" y="65"/>
                    <a:pt x="107" y="88"/>
                    <a:pt x="89" y="100"/>
                  </a:cubicBezTo>
                  <a:cubicBezTo>
                    <a:pt x="87" y="102"/>
                    <a:pt x="85" y="103"/>
                    <a:pt x="83" y="104"/>
                  </a:cubicBezTo>
                  <a:cubicBezTo>
                    <a:pt x="80" y="106"/>
                    <a:pt x="76" y="107"/>
                    <a:pt x="73" y="108"/>
                  </a:cubicBezTo>
                  <a:cubicBezTo>
                    <a:pt x="51" y="114"/>
                    <a:pt x="29" y="106"/>
                    <a:pt x="16" y="89"/>
                  </a:cubicBezTo>
                  <a:cubicBezTo>
                    <a:pt x="16" y="89"/>
                    <a:pt x="16" y="89"/>
                    <a:pt x="16" y="88"/>
                  </a:cubicBezTo>
                  <a:cubicBezTo>
                    <a:pt x="15" y="87"/>
                    <a:pt x="15" y="87"/>
                    <a:pt x="14" y="86"/>
                  </a:cubicBezTo>
                  <a:cubicBezTo>
                    <a:pt x="14" y="86"/>
                    <a:pt x="14" y="85"/>
                    <a:pt x="13" y="85"/>
                  </a:cubicBezTo>
                  <a:cubicBezTo>
                    <a:pt x="12" y="83"/>
                    <a:pt x="12" y="82"/>
                    <a:pt x="11" y="81"/>
                  </a:cubicBezTo>
                  <a:cubicBezTo>
                    <a:pt x="10" y="79"/>
                    <a:pt x="9" y="77"/>
                    <a:pt x="8" y="75"/>
                  </a:cubicBezTo>
                  <a:cubicBezTo>
                    <a:pt x="8" y="73"/>
                    <a:pt x="8" y="72"/>
                    <a:pt x="7" y="71"/>
                  </a:cubicBezTo>
                  <a:cubicBezTo>
                    <a:pt x="0" y="42"/>
                    <a:pt x="16" y="13"/>
                    <a:pt x="45" y="5"/>
                  </a:cubicBezTo>
                  <a:cubicBezTo>
                    <a:pt x="63" y="0"/>
                    <a:pt x="82" y="5"/>
                    <a:pt x="95" y="17"/>
                  </a:cubicBezTo>
                  <a:cubicBezTo>
                    <a:pt x="97" y="19"/>
                    <a:pt x="98" y="21"/>
                    <a:pt x="100" y="23"/>
                  </a:cubicBezTo>
                  <a:cubicBezTo>
                    <a:pt x="105" y="29"/>
                    <a:pt x="108" y="35"/>
                    <a:pt x="110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任意多边形 96">
              <a:extLst>
                <a:ext uri="{FF2B5EF4-FFF2-40B4-BE49-F238E27FC236}">
                  <a16:creationId xmlns:a16="http://schemas.microsoft.com/office/drawing/2014/main" xmlns="" id="{E69482A8-BDA0-45A3-B462-8BEB900A98F8}"/>
                </a:ext>
              </a:extLst>
            </p:cNvPr>
            <p:cNvSpPr/>
            <p:nvPr/>
          </p:nvSpPr>
          <p:spPr bwMode="auto">
            <a:xfrm>
              <a:off x="5685950" y="2335931"/>
              <a:ext cx="164497" cy="157345"/>
            </a:xfrm>
            <a:custGeom>
              <a:avLst/>
              <a:gdLst>
                <a:gd name="T0" fmla="*/ 13 w 29"/>
                <a:gd name="T1" fmla="*/ 0 h 28"/>
                <a:gd name="T2" fmla="*/ 28 w 29"/>
                <a:gd name="T3" fmla="*/ 23 h 28"/>
                <a:gd name="T4" fmla="*/ 25 w 29"/>
                <a:gd name="T5" fmla="*/ 27 h 28"/>
                <a:gd name="T6" fmla="*/ 0 w 29"/>
                <a:gd name="T7" fmla="*/ 15 h 28"/>
                <a:gd name="T8" fmla="*/ 13 w 2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8">
                  <a:moveTo>
                    <a:pt x="13" y="0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29" y="25"/>
                    <a:pt x="27" y="28"/>
                    <a:pt x="25" y="2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3" y="3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任意多边形 97">
              <a:extLst>
                <a:ext uri="{FF2B5EF4-FFF2-40B4-BE49-F238E27FC236}">
                  <a16:creationId xmlns:a16="http://schemas.microsoft.com/office/drawing/2014/main" xmlns="" id="{12E5BA31-3C75-4162-9C81-4E7C09CB5B72}"/>
                </a:ext>
              </a:extLst>
            </p:cNvPr>
            <p:cNvSpPr/>
            <p:nvPr/>
          </p:nvSpPr>
          <p:spPr bwMode="auto">
            <a:xfrm>
              <a:off x="5685950" y="2419373"/>
              <a:ext cx="38144" cy="40529"/>
            </a:xfrm>
            <a:custGeom>
              <a:avLst/>
              <a:gdLst>
                <a:gd name="T0" fmla="*/ 7 w 7"/>
                <a:gd name="T1" fmla="*/ 3 h 7"/>
                <a:gd name="T2" fmla="*/ 1 w 7"/>
                <a:gd name="T3" fmla="*/ 7 h 7"/>
                <a:gd name="T4" fmla="*/ 0 w 7"/>
                <a:gd name="T5" fmla="*/ 0 h 7"/>
                <a:gd name="T6" fmla="*/ 7 w 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5" y="5"/>
                    <a:pt x="3" y="6"/>
                    <a:pt x="1" y="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任意多边形 98">
              <a:extLst>
                <a:ext uri="{FF2B5EF4-FFF2-40B4-BE49-F238E27FC236}">
                  <a16:creationId xmlns:a16="http://schemas.microsoft.com/office/drawing/2014/main" xmlns="" id="{A7ACD311-FADF-4E7D-A78C-67A39A19AEE6}"/>
                </a:ext>
              </a:extLst>
            </p:cNvPr>
            <p:cNvSpPr/>
            <p:nvPr/>
          </p:nvSpPr>
          <p:spPr bwMode="auto">
            <a:xfrm>
              <a:off x="5752702" y="1966411"/>
              <a:ext cx="35761" cy="73905"/>
            </a:xfrm>
            <a:custGeom>
              <a:avLst/>
              <a:gdLst>
                <a:gd name="T0" fmla="*/ 6 w 6"/>
                <a:gd name="T1" fmla="*/ 6 h 13"/>
                <a:gd name="T2" fmla="*/ 0 w 6"/>
                <a:gd name="T3" fmla="*/ 13 h 13"/>
                <a:gd name="T4" fmla="*/ 1 w 6"/>
                <a:gd name="T5" fmla="*/ 0 h 13"/>
                <a:gd name="T6" fmla="*/ 6 w 6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13">
                  <a:moveTo>
                    <a:pt x="6" y="6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2"/>
                    <a:pt x="4" y="4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任意多边形 99">
              <a:extLst>
                <a:ext uri="{FF2B5EF4-FFF2-40B4-BE49-F238E27FC236}">
                  <a16:creationId xmlns:a16="http://schemas.microsoft.com/office/drawing/2014/main" xmlns="" id="{CE5184F7-410B-438E-B877-B98F5EA7E866}"/>
                </a:ext>
              </a:extLst>
            </p:cNvPr>
            <p:cNvSpPr/>
            <p:nvPr/>
          </p:nvSpPr>
          <p:spPr bwMode="auto">
            <a:xfrm>
              <a:off x="5657342" y="1868665"/>
              <a:ext cx="140657" cy="171649"/>
            </a:xfrm>
            <a:custGeom>
              <a:avLst/>
              <a:gdLst>
                <a:gd name="T0" fmla="*/ 0 w 25"/>
                <a:gd name="T1" fmla="*/ 19 h 30"/>
                <a:gd name="T2" fmla="*/ 21 w 25"/>
                <a:gd name="T3" fmla="*/ 1 h 30"/>
                <a:gd name="T4" fmla="*/ 25 w 25"/>
                <a:gd name="T5" fmla="*/ 4 h 30"/>
                <a:gd name="T6" fmla="*/ 17 w 25"/>
                <a:gd name="T7" fmla="*/ 30 h 30"/>
                <a:gd name="T8" fmla="*/ 0 w 25"/>
                <a:gd name="T9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0">
                  <a:moveTo>
                    <a:pt x="0" y="19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30"/>
                    <a:pt x="4" y="29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任意多边形 100">
              <a:extLst>
                <a:ext uri="{FF2B5EF4-FFF2-40B4-BE49-F238E27FC236}">
                  <a16:creationId xmlns:a16="http://schemas.microsoft.com/office/drawing/2014/main" xmlns="" id="{64ECEADD-7447-4641-AC2F-7876157C0822}"/>
                </a:ext>
              </a:extLst>
            </p:cNvPr>
            <p:cNvSpPr/>
            <p:nvPr/>
          </p:nvSpPr>
          <p:spPr bwMode="auto">
            <a:xfrm>
              <a:off x="5259212" y="2345467"/>
              <a:ext cx="109664" cy="28608"/>
            </a:xfrm>
            <a:custGeom>
              <a:avLst/>
              <a:gdLst>
                <a:gd name="T0" fmla="*/ 19 w 19"/>
                <a:gd name="T1" fmla="*/ 2 h 5"/>
                <a:gd name="T2" fmla="*/ 9 w 19"/>
                <a:gd name="T3" fmla="*/ 5 h 5"/>
                <a:gd name="T4" fmla="*/ 9 w 19"/>
                <a:gd name="T5" fmla="*/ 4 h 5"/>
                <a:gd name="T6" fmla="*/ 7 w 19"/>
                <a:gd name="T7" fmla="*/ 2 h 5"/>
                <a:gd name="T8" fmla="*/ 1 w 19"/>
                <a:gd name="T9" fmla="*/ 2 h 5"/>
                <a:gd name="T10" fmla="*/ 0 w 19"/>
                <a:gd name="T11" fmla="*/ 0 h 5"/>
                <a:gd name="T12" fmla="*/ 6 w 19"/>
                <a:gd name="T13" fmla="*/ 1 h 5"/>
                <a:gd name="T14" fmla="*/ 19 w 19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5">
                  <a:moveTo>
                    <a:pt x="19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8" y="3"/>
                    <a:pt x="8" y="3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ubicBezTo>
                    <a:pt x="6" y="1"/>
                    <a:pt x="6" y="1"/>
                    <a:pt x="6" y="1"/>
                  </a:cubicBezTo>
                  <a:lnTo>
                    <a:pt x="1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任意多边形 101">
              <a:extLst>
                <a:ext uri="{FF2B5EF4-FFF2-40B4-BE49-F238E27FC236}">
                  <a16:creationId xmlns:a16="http://schemas.microsoft.com/office/drawing/2014/main" xmlns="" id="{4426D7D8-AD66-4FAA-987A-EA468D0235C9}"/>
                </a:ext>
              </a:extLst>
            </p:cNvPr>
            <p:cNvSpPr/>
            <p:nvPr/>
          </p:nvSpPr>
          <p:spPr bwMode="auto">
            <a:xfrm>
              <a:off x="5197227" y="2250107"/>
              <a:ext cx="193106" cy="107281"/>
            </a:xfrm>
            <a:custGeom>
              <a:avLst/>
              <a:gdLst>
                <a:gd name="T0" fmla="*/ 31 w 34"/>
                <a:gd name="T1" fmla="*/ 19 h 19"/>
                <a:gd name="T2" fmla="*/ 19 w 34"/>
                <a:gd name="T3" fmla="*/ 19 h 19"/>
                <a:gd name="T4" fmla="*/ 13 w 34"/>
                <a:gd name="T5" fmla="*/ 19 h 19"/>
                <a:gd name="T6" fmla="*/ 3 w 34"/>
                <a:gd name="T7" fmla="*/ 19 h 19"/>
                <a:gd name="T8" fmla="*/ 2 w 34"/>
                <a:gd name="T9" fmla="*/ 15 h 19"/>
                <a:gd name="T10" fmla="*/ 13 w 34"/>
                <a:gd name="T11" fmla="*/ 7 h 19"/>
                <a:gd name="T12" fmla="*/ 25 w 34"/>
                <a:gd name="T13" fmla="*/ 0 h 19"/>
                <a:gd name="T14" fmla="*/ 31 w 34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19">
                  <a:moveTo>
                    <a:pt x="31" y="19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19"/>
                    <a:pt x="0" y="16"/>
                    <a:pt x="2" y="1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34" y="8"/>
                    <a:pt x="31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任意多边形 102">
              <a:extLst>
                <a:ext uri="{FF2B5EF4-FFF2-40B4-BE49-F238E27FC236}">
                  <a16:creationId xmlns:a16="http://schemas.microsoft.com/office/drawing/2014/main" xmlns="" id="{7342F9FA-2324-4B1C-9BC5-32E3955A0600}"/>
                </a:ext>
              </a:extLst>
            </p:cNvPr>
            <p:cNvSpPr/>
            <p:nvPr/>
          </p:nvSpPr>
          <p:spPr bwMode="auto">
            <a:xfrm>
              <a:off x="5106635" y="2090379"/>
              <a:ext cx="197874" cy="114432"/>
            </a:xfrm>
            <a:custGeom>
              <a:avLst/>
              <a:gdLst>
                <a:gd name="T0" fmla="*/ 27 w 35"/>
                <a:gd name="T1" fmla="*/ 20 h 20"/>
                <a:gd name="T2" fmla="*/ 16 w 35"/>
                <a:gd name="T3" fmla="*/ 15 h 20"/>
                <a:gd name="T4" fmla="*/ 11 w 35"/>
                <a:gd name="T5" fmla="*/ 13 h 20"/>
                <a:gd name="T6" fmla="*/ 2 w 35"/>
                <a:gd name="T7" fmla="*/ 9 h 20"/>
                <a:gd name="T8" fmla="*/ 3 w 35"/>
                <a:gd name="T9" fmla="*/ 4 h 20"/>
                <a:gd name="T10" fmla="*/ 16 w 35"/>
                <a:gd name="T11" fmla="*/ 2 h 20"/>
                <a:gd name="T12" fmla="*/ 30 w 35"/>
                <a:gd name="T13" fmla="*/ 0 h 20"/>
                <a:gd name="T14" fmla="*/ 27 w 35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0">
                  <a:moveTo>
                    <a:pt x="27" y="20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0" y="8"/>
                    <a:pt x="0" y="5"/>
                    <a:pt x="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5" y="12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任意多边形 103">
              <a:extLst>
                <a:ext uri="{FF2B5EF4-FFF2-40B4-BE49-F238E27FC236}">
                  <a16:creationId xmlns:a16="http://schemas.microsoft.com/office/drawing/2014/main" xmlns="" id="{5A0002DD-CF26-4DD8-A94B-6A67AB0716E8}"/>
                </a:ext>
              </a:extLst>
            </p:cNvPr>
            <p:cNvSpPr/>
            <p:nvPr/>
          </p:nvSpPr>
          <p:spPr bwMode="auto">
            <a:xfrm>
              <a:off x="5328349" y="1959258"/>
              <a:ext cx="441043" cy="443426"/>
            </a:xfrm>
            <a:custGeom>
              <a:avLst/>
              <a:gdLst>
                <a:gd name="T0" fmla="*/ 72 w 78"/>
                <a:gd name="T1" fmla="*/ 30 h 78"/>
                <a:gd name="T2" fmla="*/ 48 w 78"/>
                <a:gd name="T3" fmla="*/ 73 h 78"/>
                <a:gd name="T4" fmla="*/ 5 w 78"/>
                <a:gd name="T5" fmla="*/ 48 h 78"/>
                <a:gd name="T6" fmla="*/ 30 w 78"/>
                <a:gd name="T7" fmla="*/ 5 h 78"/>
                <a:gd name="T8" fmla="*/ 72 w 78"/>
                <a:gd name="T9" fmla="*/ 3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8">
                  <a:moveTo>
                    <a:pt x="72" y="30"/>
                  </a:moveTo>
                  <a:cubicBezTo>
                    <a:pt x="78" y="49"/>
                    <a:pt x="66" y="68"/>
                    <a:pt x="48" y="73"/>
                  </a:cubicBezTo>
                  <a:cubicBezTo>
                    <a:pt x="29" y="78"/>
                    <a:pt x="10" y="67"/>
                    <a:pt x="5" y="48"/>
                  </a:cubicBezTo>
                  <a:cubicBezTo>
                    <a:pt x="0" y="30"/>
                    <a:pt x="11" y="10"/>
                    <a:pt x="30" y="5"/>
                  </a:cubicBezTo>
                  <a:cubicBezTo>
                    <a:pt x="48" y="0"/>
                    <a:pt x="67" y="11"/>
                    <a:pt x="7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任意多边形 104">
              <a:extLst>
                <a:ext uri="{FF2B5EF4-FFF2-40B4-BE49-F238E27FC236}">
                  <a16:creationId xmlns:a16="http://schemas.microsoft.com/office/drawing/2014/main" xmlns="" id="{04331158-3DE1-4252-8F1A-6AF4F5A8320E}"/>
                </a:ext>
              </a:extLst>
            </p:cNvPr>
            <p:cNvSpPr/>
            <p:nvPr/>
          </p:nvSpPr>
          <p:spPr bwMode="auto">
            <a:xfrm>
              <a:off x="5356957" y="2016474"/>
              <a:ext cx="209793" cy="319457"/>
            </a:xfrm>
            <a:custGeom>
              <a:avLst/>
              <a:gdLst>
                <a:gd name="T0" fmla="*/ 32 w 37"/>
                <a:gd name="T1" fmla="*/ 4 h 56"/>
                <a:gd name="T2" fmla="*/ 17 w 37"/>
                <a:gd name="T3" fmla="*/ 3 h 56"/>
                <a:gd name="T4" fmla="*/ 5 w 37"/>
                <a:gd name="T5" fmla="*/ 18 h 56"/>
                <a:gd name="T6" fmla="*/ 21 w 37"/>
                <a:gd name="T7" fmla="*/ 55 h 56"/>
                <a:gd name="T8" fmla="*/ 25 w 37"/>
                <a:gd name="T9" fmla="*/ 36 h 56"/>
                <a:gd name="T10" fmla="*/ 29 w 37"/>
                <a:gd name="T11" fmla="*/ 11 h 56"/>
                <a:gd name="T12" fmla="*/ 32 w 37"/>
                <a:gd name="T13" fmla="*/ 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56">
                  <a:moveTo>
                    <a:pt x="32" y="4"/>
                  </a:moveTo>
                  <a:cubicBezTo>
                    <a:pt x="29" y="0"/>
                    <a:pt x="23" y="0"/>
                    <a:pt x="17" y="3"/>
                  </a:cubicBezTo>
                  <a:cubicBezTo>
                    <a:pt x="12" y="5"/>
                    <a:pt x="8" y="10"/>
                    <a:pt x="5" y="18"/>
                  </a:cubicBezTo>
                  <a:cubicBezTo>
                    <a:pt x="0" y="31"/>
                    <a:pt x="6" y="53"/>
                    <a:pt x="21" y="55"/>
                  </a:cubicBezTo>
                  <a:cubicBezTo>
                    <a:pt x="37" y="56"/>
                    <a:pt x="36" y="40"/>
                    <a:pt x="25" y="36"/>
                  </a:cubicBezTo>
                  <a:cubicBezTo>
                    <a:pt x="14" y="31"/>
                    <a:pt x="17" y="16"/>
                    <a:pt x="29" y="11"/>
                  </a:cubicBezTo>
                  <a:cubicBezTo>
                    <a:pt x="34" y="9"/>
                    <a:pt x="34" y="6"/>
                    <a:pt x="3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任意多边形 105">
              <a:extLst>
                <a:ext uri="{FF2B5EF4-FFF2-40B4-BE49-F238E27FC236}">
                  <a16:creationId xmlns:a16="http://schemas.microsoft.com/office/drawing/2014/main" xmlns="" id="{BAE3F676-9B6B-47E5-BF57-3925733D6EFB}"/>
                </a:ext>
              </a:extLst>
            </p:cNvPr>
            <p:cNvSpPr/>
            <p:nvPr/>
          </p:nvSpPr>
          <p:spPr bwMode="auto">
            <a:xfrm>
              <a:off x="5497613" y="2107066"/>
              <a:ext cx="216946" cy="171649"/>
            </a:xfrm>
            <a:custGeom>
              <a:avLst/>
              <a:gdLst>
                <a:gd name="T0" fmla="*/ 16 w 38"/>
                <a:gd name="T1" fmla="*/ 1 h 30"/>
                <a:gd name="T2" fmla="*/ 8 w 38"/>
                <a:gd name="T3" fmla="*/ 0 h 30"/>
                <a:gd name="T4" fmla="*/ 0 w 38"/>
                <a:gd name="T5" fmla="*/ 9 h 30"/>
                <a:gd name="T6" fmla="*/ 19 w 38"/>
                <a:gd name="T7" fmla="*/ 20 h 30"/>
                <a:gd name="T8" fmla="*/ 36 w 38"/>
                <a:gd name="T9" fmla="*/ 17 h 30"/>
                <a:gd name="T10" fmla="*/ 16 w 38"/>
                <a:gd name="T11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0">
                  <a:moveTo>
                    <a:pt x="16" y="1"/>
                  </a:moveTo>
                  <a:cubicBezTo>
                    <a:pt x="13" y="0"/>
                    <a:pt x="10" y="0"/>
                    <a:pt x="8" y="0"/>
                  </a:cubicBezTo>
                  <a:cubicBezTo>
                    <a:pt x="4" y="1"/>
                    <a:pt x="0" y="3"/>
                    <a:pt x="0" y="9"/>
                  </a:cubicBezTo>
                  <a:cubicBezTo>
                    <a:pt x="1" y="18"/>
                    <a:pt x="15" y="13"/>
                    <a:pt x="19" y="20"/>
                  </a:cubicBezTo>
                  <a:cubicBezTo>
                    <a:pt x="24" y="30"/>
                    <a:pt x="38" y="26"/>
                    <a:pt x="36" y="17"/>
                  </a:cubicBezTo>
                  <a:cubicBezTo>
                    <a:pt x="35" y="7"/>
                    <a:pt x="21" y="3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任意多边形 106">
              <a:extLst>
                <a:ext uri="{FF2B5EF4-FFF2-40B4-BE49-F238E27FC236}">
                  <a16:creationId xmlns:a16="http://schemas.microsoft.com/office/drawing/2014/main" xmlns="" id="{56E77BA3-2033-45E4-93B3-D9DF77394A24}"/>
                </a:ext>
              </a:extLst>
            </p:cNvPr>
            <p:cNvSpPr/>
            <p:nvPr/>
          </p:nvSpPr>
          <p:spPr bwMode="auto">
            <a:xfrm>
              <a:off x="5559597" y="2262028"/>
              <a:ext cx="109664" cy="112049"/>
            </a:xfrm>
            <a:custGeom>
              <a:avLst/>
              <a:gdLst>
                <a:gd name="T0" fmla="*/ 14 w 19"/>
                <a:gd name="T1" fmla="*/ 2 h 20"/>
                <a:gd name="T2" fmla="*/ 2 w 19"/>
                <a:gd name="T3" fmla="*/ 4 h 20"/>
                <a:gd name="T4" fmla="*/ 1 w 19"/>
                <a:gd name="T5" fmla="*/ 12 h 20"/>
                <a:gd name="T6" fmla="*/ 18 w 19"/>
                <a:gd name="T7" fmla="*/ 6 h 20"/>
                <a:gd name="T8" fmla="*/ 14 w 19"/>
                <a:gd name="T9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0">
                  <a:moveTo>
                    <a:pt x="14" y="2"/>
                  </a:moveTo>
                  <a:cubicBezTo>
                    <a:pt x="10" y="0"/>
                    <a:pt x="5" y="1"/>
                    <a:pt x="2" y="4"/>
                  </a:cubicBezTo>
                  <a:cubicBezTo>
                    <a:pt x="1" y="6"/>
                    <a:pt x="0" y="9"/>
                    <a:pt x="1" y="12"/>
                  </a:cubicBezTo>
                  <a:cubicBezTo>
                    <a:pt x="5" y="20"/>
                    <a:pt x="19" y="11"/>
                    <a:pt x="18" y="6"/>
                  </a:cubicBezTo>
                  <a:cubicBezTo>
                    <a:pt x="17" y="4"/>
                    <a:pt x="16" y="2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任意多边形 107">
              <a:extLst>
                <a:ext uri="{FF2B5EF4-FFF2-40B4-BE49-F238E27FC236}">
                  <a16:creationId xmlns:a16="http://schemas.microsoft.com/office/drawing/2014/main" xmlns="" id="{B92C9336-7476-4632-B878-FA7913693BD0}"/>
                </a:ext>
              </a:extLst>
            </p:cNvPr>
            <p:cNvSpPr/>
            <p:nvPr/>
          </p:nvSpPr>
          <p:spPr bwMode="auto">
            <a:xfrm>
              <a:off x="5550061" y="2016474"/>
              <a:ext cx="100128" cy="97745"/>
            </a:xfrm>
            <a:custGeom>
              <a:avLst/>
              <a:gdLst>
                <a:gd name="T0" fmla="*/ 10 w 18"/>
                <a:gd name="T1" fmla="*/ 0 h 17"/>
                <a:gd name="T2" fmla="*/ 4 w 18"/>
                <a:gd name="T3" fmla="*/ 1 h 17"/>
                <a:gd name="T4" fmla="*/ 2 w 18"/>
                <a:gd name="T5" fmla="*/ 9 h 17"/>
                <a:gd name="T6" fmla="*/ 17 w 18"/>
                <a:gd name="T7" fmla="*/ 5 h 17"/>
                <a:gd name="T8" fmla="*/ 10 w 18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0" y="0"/>
                  </a:moveTo>
                  <a:cubicBezTo>
                    <a:pt x="8" y="0"/>
                    <a:pt x="6" y="0"/>
                    <a:pt x="4" y="1"/>
                  </a:cubicBezTo>
                  <a:cubicBezTo>
                    <a:pt x="2" y="2"/>
                    <a:pt x="0" y="5"/>
                    <a:pt x="2" y="9"/>
                  </a:cubicBezTo>
                  <a:cubicBezTo>
                    <a:pt x="6" y="17"/>
                    <a:pt x="18" y="9"/>
                    <a:pt x="17" y="5"/>
                  </a:cubicBezTo>
                  <a:cubicBezTo>
                    <a:pt x="16" y="2"/>
                    <a:pt x="12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任意多边形 108">
              <a:extLst>
                <a:ext uri="{FF2B5EF4-FFF2-40B4-BE49-F238E27FC236}">
                  <a16:creationId xmlns:a16="http://schemas.microsoft.com/office/drawing/2014/main" xmlns="" id="{DD7E32FB-263C-4EC2-8821-2A074A282B08}"/>
                </a:ext>
              </a:extLst>
            </p:cNvPr>
            <p:cNvSpPr/>
            <p:nvPr/>
          </p:nvSpPr>
          <p:spPr bwMode="auto">
            <a:xfrm>
              <a:off x="5640653" y="2068922"/>
              <a:ext cx="66752" cy="66752"/>
            </a:xfrm>
            <a:custGeom>
              <a:avLst/>
              <a:gdLst>
                <a:gd name="T0" fmla="*/ 4 w 12"/>
                <a:gd name="T1" fmla="*/ 11 h 12"/>
                <a:gd name="T2" fmla="*/ 8 w 12"/>
                <a:gd name="T3" fmla="*/ 12 h 12"/>
                <a:gd name="T4" fmla="*/ 12 w 12"/>
                <a:gd name="T5" fmla="*/ 7 h 12"/>
                <a:gd name="T6" fmla="*/ 0 w 12"/>
                <a:gd name="T7" fmla="*/ 5 h 12"/>
                <a:gd name="T8" fmla="*/ 4 w 12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4" y="11"/>
                  </a:moveTo>
                  <a:cubicBezTo>
                    <a:pt x="5" y="12"/>
                    <a:pt x="6" y="12"/>
                    <a:pt x="8" y="12"/>
                  </a:cubicBezTo>
                  <a:cubicBezTo>
                    <a:pt x="10" y="11"/>
                    <a:pt x="12" y="10"/>
                    <a:pt x="12" y="7"/>
                  </a:cubicBezTo>
                  <a:cubicBezTo>
                    <a:pt x="11" y="0"/>
                    <a:pt x="0" y="2"/>
                    <a:pt x="0" y="5"/>
                  </a:cubicBezTo>
                  <a:cubicBezTo>
                    <a:pt x="0" y="8"/>
                    <a:pt x="2" y="10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任意多边形 109">
              <a:extLst>
                <a:ext uri="{FF2B5EF4-FFF2-40B4-BE49-F238E27FC236}">
                  <a16:creationId xmlns:a16="http://schemas.microsoft.com/office/drawing/2014/main" xmlns="" id="{6F7AEFA7-D9B9-4D8A-8E7A-230168A99644}"/>
                </a:ext>
              </a:extLst>
            </p:cNvPr>
            <p:cNvSpPr/>
            <p:nvPr/>
          </p:nvSpPr>
          <p:spPr bwMode="auto">
            <a:xfrm>
              <a:off x="7998440" y="3995203"/>
              <a:ext cx="107281" cy="197874"/>
            </a:xfrm>
            <a:custGeom>
              <a:avLst/>
              <a:gdLst>
                <a:gd name="T0" fmla="*/ 0 w 19"/>
                <a:gd name="T1" fmla="*/ 31 h 35"/>
                <a:gd name="T2" fmla="*/ 0 w 19"/>
                <a:gd name="T3" fmla="*/ 4 h 35"/>
                <a:gd name="T4" fmla="*/ 5 w 19"/>
                <a:gd name="T5" fmla="*/ 2 h 35"/>
                <a:gd name="T6" fmla="*/ 19 w 19"/>
                <a:gd name="T7" fmla="*/ 26 h 35"/>
                <a:gd name="T8" fmla="*/ 0 w 19"/>
                <a:gd name="T9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35">
                  <a:moveTo>
                    <a:pt x="0" y="31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3" y="0"/>
                    <a:pt x="5" y="2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0" y="35"/>
                    <a:pt x="0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任意多边形 110">
              <a:extLst>
                <a:ext uri="{FF2B5EF4-FFF2-40B4-BE49-F238E27FC236}">
                  <a16:creationId xmlns:a16="http://schemas.microsoft.com/office/drawing/2014/main" xmlns="" id="{51824F31-BA88-4469-AFF2-10D313659224}"/>
                </a:ext>
              </a:extLst>
            </p:cNvPr>
            <p:cNvSpPr/>
            <p:nvPr/>
          </p:nvSpPr>
          <p:spPr bwMode="auto">
            <a:xfrm>
              <a:off x="8360810" y="4278901"/>
              <a:ext cx="188338" cy="119201"/>
            </a:xfrm>
            <a:custGeom>
              <a:avLst/>
              <a:gdLst>
                <a:gd name="T0" fmla="*/ 2 w 33"/>
                <a:gd name="T1" fmla="*/ 3 h 21"/>
                <a:gd name="T2" fmla="*/ 29 w 33"/>
                <a:gd name="T3" fmla="*/ 0 h 21"/>
                <a:gd name="T4" fmla="*/ 31 w 33"/>
                <a:gd name="T5" fmla="*/ 4 h 21"/>
                <a:gd name="T6" fmla="*/ 9 w 33"/>
                <a:gd name="T7" fmla="*/ 21 h 21"/>
                <a:gd name="T8" fmla="*/ 2 w 33"/>
                <a:gd name="T9" fmla="*/ 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1">
                  <a:moveTo>
                    <a:pt x="2" y="3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32" y="0"/>
                    <a:pt x="33" y="3"/>
                    <a:pt x="31" y="4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0" y="1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任意多边形 111">
              <a:extLst>
                <a:ext uri="{FF2B5EF4-FFF2-40B4-BE49-F238E27FC236}">
                  <a16:creationId xmlns:a16="http://schemas.microsoft.com/office/drawing/2014/main" xmlns="" id="{827AA41F-7CCF-4828-9E76-8161622CC2A2}"/>
                </a:ext>
              </a:extLst>
            </p:cNvPr>
            <p:cNvSpPr/>
            <p:nvPr/>
          </p:nvSpPr>
          <p:spPr bwMode="auto">
            <a:xfrm>
              <a:off x="7771959" y="4197844"/>
              <a:ext cx="169265" cy="143041"/>
            </a:xfrm>
            <a:custGeom>
              <a:avLst/>
              <a:gdLst>
                <a:gd name="T0" fmla="*/ 19 w 30"/>
                <a:gd name="T1" fmla="*/ 25 h 25"/>
                <a:gd name="T2" fmla="*/ 1 w 30"/>
                <a:gd name="T3" fmla="*/ 4 h 25"/>
                <a:gd name="T4" fmla="*/ 4 w 30"/>
                <a:gd name="T5" fmla="*/ 1 h 25"/>
                <a:gd name="T6" fmla="*/ 30 w 30"/>
                <a:gd name="T7" fmla="*/ 8 h 25"/>
                <a:gd name="T8" fmla="*/ 19 w 30"/>
                <a:gd name="T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19" y="25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1" y="0"/>
                    <a:pt x="4" y="1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21"/>
                    <a:pt x="1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任意多边形 112">
              <a:extLst>
                <a:ext uri="{FF2B5EF4-FFF2-40B4-BE49-F238E27FC236}">
                  <a16:creationId xmlns:a16="http://schemas.microsoft.com/office/drawing/2014/main" xmlns="" id="{CD5E48A1-1A93-48AE-93DF-D62A0BD7BCAE}"/>
                </a:ext>
              </a:extLst>
            </p:cNvPr>
            <p:cNvSpPr/>
            <p:nvPr/>
          </p:nvSpPr>
          <p:spPr bwMode="auto">
            <a:xfrm>
              <a:off x="8134328" y="4624581"/>
              <a:ext cx="114433" cy="193106"/>
            </a:xfrm>
            <a:custGeom>
              <a:avLst/>
              <a:gdLst>
                <a:gd name="T0" fmla="*/ 20 w 20"/>
                <a:gd name="T1" fmla="*/ 3 h 34"/>
                <a:gd name="T2" fmla="*/ 20 w 20"/>
                <a:gd name="T3" fmla="*/ 30 h 34"/>
                <a:gd name="T4" fmla="*/ 16 w 20"/>
                <a:gd name="T5" fmla="*/ 32 h 34"/>
                <a:gd name="T6" fmla="*/ 0 w 20"/>
                <a:gd name="T7" fmla="*/ 9 h 34"/>
                <a:gd name="T8" fmla="*/ 20 w 20"/>
                <a:gd name="T9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4">
                  <a:moveTo>
                    <a:pt x="20" y="3"/>
                  </a:moveTo>
                  <a:cubicBezTo>
                    <a:pt x="20" y="30"/>
                    <a:pt x="20" y="30"/>
                    <a:pt x="20" y="30"/>
                  </a:cubicBezTo>
                  <a:cubicBezTo>
                    <a:pt x="20" y="33"/>
                    <a:pt x="17" y="34"/>
                    <a:pt x="16" y="3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9" y="0"/>
                    <a:pt x="2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任意多边形 113">
              <a:extLst>
                <a:ext uri="{FF2B5EF4-FFF2-40B4-BE49-F238E27FC236}">
                  <a16:creationId xmlns:a16="http://schemas.microsoft.com/office/drawing/2014/main" xmlns="" id="{82333731-83BE-4560-91F7-573D8E0FE2A1}"/>
                </a:ext>
              </a:extLst>
            </p:cNvPr>
            <p:cNvSpPr/>
            <p:nvPr/>
          </p:nvSpPr>
          <p:spPr bwMode="auto">
            <a:xfrm>
              <a:off x="7929303" y="4641270"/>
              <a:ext cx="143041" cy="171649"/>
            </a:xfrm>
            <a:custGeom>
              <a:avLst/>
              <a:gdLst>
                <a:gd name="T0" fmla="*/ 25 w 25"/>
                <a:gd name="T1" fmla="*/ 10 h 30"/>
                <a:gd name="T2" fmla="*/ 4 w 25"/>
                <a:gd name="T3" fmla="*/ 29 h 30"/>
                <a:gd name="T4" fmla="*/ 0 w 25"/>
                <a:gd name="T5" fmla="*/ 26 h 30"/>
                <a:gd name="T6" fmla="*/ 8 w 25"/>
                <a:gd name="T7" fmla="*/ 0 h 30"/>
                <a:gd name="T8" fmla="*/ 25 w 25"/>
                <a:gd name="T9" fmla="*/ 1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0">
                  <a:moveTo>
                    <a:pt x="25" y="10"/>
                  </a:moveTo>
                  <a:cubicBezTo>
                    <a:pt x="4" y="29"/>
                    <a:pt x="4" y="29"/>
                    <a:pt x="4" y="29"/>
                  </a:cubicBezTo>
                  <a:cubicBezTo>
                    <a:pt x="2" y="30"/>
                    <a:pt x="0" y="28"/>
                    <a:pt x="0" y="26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20" y="0"/>
                    <a:pt x="2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任意多边形 114">
              <a:extLst>
                <a:ext uri="{FF2B5EF4-FFF2-40B4-BE49-F238E27FC236}">
                  <a16:creationId xmlns:a16="http://schemas.microsoft.com/office/drawing/2014/main" xmlns="" id="{AF015296-54D0-4C8F-BA6C-7CA91E107B73}"/>
                </a:ext>
              </a:extLst>
            </p:cNvPr>
            <p:cNvSpPr/>
            <p:nvPr/>
          </p:nvSpPr>
          <p:spPr bwMode="auto">
            <a:xfrm>
              <a:off x="8348889" y="4455317"/>
              <a:ext cx="188338" cy="119201"/>
            </a:xfrm>
            <a:custGeom>
              <a:avLst/>
              <a:gdLst>
                <a:gd name="T0" fmla="*/ 10 w 33"/>
                <a:gd name="T1" fmla="*/ 0 h 21"/>
                <a:gd name="T2" fmla="*/ 32 w 33"/>
                <a:gd name="T3" fmla="*/ 17 h 21"/>
                <a:gd name="T4" fmla="*/ 30 w 33"/>
                <a:gd name="T5" fmla="*/ 21 h 21"/>
                <a:gd name="T6" fmla="*/ 3 w 33"/>
                <a:gd name="T7" fmla="*/ 19 h 21"/>
                <a:gd name="T8" fmla="*/ 10 w 3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1">
                  <a:moveTo>
                    <a:pt x="10" y="0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33" y="18"/>
                    <a:pt x="32" y="21"/>
                    <a:pt x="30" y="21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0" y="7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任意多边形 115">
              <a:extLst>
                <a:ext uri="{FF2B5EF4-FFF2-40B4-BE49-F238E27FC236}">
                  <a16:creationId xmlns:a16="http://schemas.microsoft.com/office/drawing/2014/main" xmlns="" id="{0EDB2339-FC54-4408-95C6-6D32C44E8487}"/>
                </a:ext>
              </a:extLst>
            </p:cNvPr>
            <p:cNvSpPr/>
            <p:nvPr/>
          </p:nvSpPr>
          <p:spPr bwMode="auto">
            <a:xfrm>
              <a:off x="7788647" y="4095331"/>
              <a:ext cx="662755" cy="648451"/>
            </a:xfrm>
            <a:custGeom>
              <a:avLst/>
              <a:gdLst>
                <a:gd name="T0" fmla="*/ 111 w 117"/>
                <a:gd name="T1" fmla="*/ 43 h 114"/>
                <a:gd name="T2" fmla="*/ 90 w 117"/>
                <a:gd name="T3" fmla="*/ 100 h 114"/>
                <a:gd name="T4" fmla="*/ 84 w 117"/>
                <a:gd name="T5" fmla="*/ 104 h 114"/>
                <a:gd name="T6" fmla="*/ 73 w 117"/>
                <a:gd name="T7" fmla="*/ 108 h 114"/>
                <a:gd name="T8" fmla="*/ 17 w 117"/>
                <a:gd name="T9" fmla="*/ 89 h 114"/>
                <a:gd name="T10" fmla="*/ 16 w 117"/>
                <a:gd name="T11" fmla="*/ 88 h 114"/>
                <a:gd name="T12" fmla="*/ 15 w 117"/>
                <a:gd name="T13" fmla="*/ 86 h 114"/>
                <a:gd name="T14" fmla="*/ 14 w 117"/>
                <a:gd name="T15" fmla="*/ 84 h 114"/>
                <a:gd name="T16" fmla="*/ 12 w 117"/>
                <a:gd name="T17" fmla="*/ 81 h 114"/>
                <a:gd name="T18" fmla="*/ 9 w 117"/>
                <a:gd name="T19" fmla="*/ 74 h 114"/>
                <a:gd name="T20" fmla="*/ 8 w 117"/>
                <a:gd name="T21" fmla="*/ 70 h 114"/>
                <a:gd name="T22" fmla="*/ 46 w 117"/>
                <a:gd name="T23" fmla="*/ 5 h 114"/>
                <a:gd name="T24" fmla="*/ 96 w 117"/>
                <a:gd name="T25" fmla="*/ 17 h 114"/>
                <a:gd name="T26" fmla="*/ 101 w 117"/>
                <a:gd name="T27" fmla="*/ 23 h 114"/>
                <a:gd name="T28" fmla="*/ 111 w 117"/>
                <a:gd name="T29" fmla="*/ 43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14">
                  <a:moveTo>
                    <a:pt x="111" y="43"/>
                  </a:moveTo>
                  <a:cubicBezTo>
                    <a:pt x="117" y="65"/>
                    <a:pt x="108" y="88"/>
                    <a:pt x="90" y="100"/>
                  </a:cubicBezTo>
                  <a:cubicBezTo>
                    <a:pt x="88" y="102"/>
                    <a:pt x="86" y="103"/>
                    <a:pt x="84" y="104"/>
                  </a:cubicBezTo>
                  <a:cubicBezTo>
                    <a:pt x="81" y="106"/>
                    <a:pt x="77" y="107"/>
                    <a:pt x="73" y="108"/>
                  </a:cubicBezTo>
                  <a:cubicBezTo>
                    <a:pt x="52" y="114"/>
                    <a:pt x="30" y="106"/>
                    <a:pt x="17" y="89"/>
                  </a:cubicBezTo>
                  <a:cubicBezTo>
                    <a:pt x="17" y="89"/>
                    <a:pt x="17" y="88"/>
                    <a:pt x="16" y="88"/>
                  </a:cubicBezTo>
                  <a:cubicBezTo>
                    <a:pt x="16" y="87"/>
                    <a:pt x="16" y="87"/>
                    <a:pt x="15" y="86"/>
                  </a:cubicBezTo>
                  <a:cubicBezTo>
                    <a:pt x="15" y="85"/>
                    <a:pt x="14" y="85"/>
                    <a:pt x="14" y="84"/>
                  </a:cubicBezTo>
                  <a:cubicBezTo>
                    <a:pt x="13" y="83"/>
                    <a:pt x="13" y="82"/>
                    <a:pt x="12" y="81"/>
                  </a:cubicBezTo>
                  <a:cubicBezTo>
                    <a:pt x="11" y="79"/>
                    <a:pt x="10" y="76"/>
                    <a:pt x="9" y="74"/>
                  </a:cubicBezTo>
                  <a:cubicBezTo>
                    <a:pt x="9" y="73"/>
                    <a:pt x="8" y="72"/>
                    <a:pt x="8" y="70"/>
                  </a:cubicBezTo>
                  <a:cubicBezTo>
                    <a:pt x="0" y="42"/>
                    <a:pt x="17" y="12"/>
                    <a:pt x="46" y="5"/>
                  </a:cubicBezTo>
                  <a:cubicBezTo>
                    <a:pt x="64" y="0"/>
                    <a:pt x="83" y="5"/>
                    <a:pt x="96" y="17"/>
                  </a:cubicBezTo>
                  <a:cubicBezTo>
                    <a:pt x="97" y="19"/>
                    <a:pt x="99" y="21"/>
                    <a:pt x="101" y="23"/>
                  </a:cubicBezTo>
                  <a:cubicBezTo>
                    <a:pt x="106" y="28"/>
                    <a:pt x="109" y="35"/>
                    <a:pt x="1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任意多边形 116">
              <a:extLst>
                <a:ext uri="{FF2B5EF4-FFF2-40B4-BE49-F238E27FC236}">
                  <a16:creationId xmlns:a16="http://schemas.microsoft.com/office/drawing/2014/main" xmlns="" id="{FB4B1FE6-12DA-4A95-9517-DCF64E8B3630}"/>
                </a:ext>
              </a:extLst>
            </p:cNvPr>
            <p:cNvSpPr/>
            <p:nvPr/>
          </p:nvSpPr>
          <p:spPr bwMode="auto">
            <a:xfrm>
              <a:off x="8258297" y="4562597"/>
              <a:ext cx="164497" cy="152577"/>
            </a:xfrm>
            <a:custGeom>
              <a:avLst/>
              <a:gdLst>
                <a:gd name="T0" fmla="*/ 13 w 29"/>
                <a:gd name="T1" fmla="*/ 0 h 27"/>
                <a:gd name="T2" fmla="*/ 27 w 29"/>
                <a:gd name="T3" fmla="*/ 23 h 27"/>
                <a:gd name="T4" fmla="*/ 24 w 29"/>
                <a:gd name="T5" fmla="*/ 26 h 27"/>
                <a:gd name="T6" fmla="*/ 0 w 29"/>
                <a:gd name="T7" fmla="*/ 15 h 27"/>
                <a:gd name="T8" fmla="*/ 13 w 2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7">
                  <a:moveTo>
                    <a:pt x="13" y="0"/>
                  </a:moveTo>
                  <a:cubicBezTo>
                    <a:pt x="27" y="23"/>
                    <a:pt x="27" y="23"/>
                    <a:pt x="27" y="23"/>
                  </a:cubicBezTo>
                  <a:cubicBezTo>
                    <a:pt x="29" y="25"/>
                    <a:pt x="27" y="27"/>
                    <a:pt x="24" y="2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任意多边形 117">
              <a:extLst>
                <a:ext uri="{FF2B5EF4-FFF2-40B4-BE49-F238E27FC236}">
                  <a16:creationId xmlns:a16="http://schemas.microsoft.com/office/drawing/2014/main" xmlns="" id="{42A31DF7-3E01-4F94-9315-539E7AF63B60}"/>
                </a:ext>
              </a:extLst>
            </p:cNvPr>
            <p:cNvSpPr/>
            <p:nvPr/>
          </p:nvSpPr>
          <p:spPr bwMode="auto">
            <a:xfrm>
              <a:off x="8258297" y="4648421"/>
              <a:ext cx="40529" cy="38144"/>
            </a:xfrm>
            <a:custGeom>
              <a:avLst/>
              <a:gdLst>
                <a:gd name="T0" fmla="*/ 7 w 7"/>
                <a:gd name="T1" fmla="*/ 3 h 7"/>
                <a:gd name="T2" fmla="*/ 1 w 7"/>
                <a:gd name="T3" fmla="*/ 7 h 7"/>
                <a:gd name="T4" fmla="*/ 0 w 7"/>
                <a:gd name="T5" fmla="*/ 0 h 7"/>
                <a:gd name="T6" fmla="*/ 7 w 7"/>
                <a:gd name="T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7">
                  <a:moveTo>
                    <a:pt x="7" y="3"/>
                  </a:moveTo>
                  <a:cubicBezTo>
                    <a:pt x="5" y="5"/>
                    <a:pt x="3" y="6"/>
                    <a:pt x="1" y="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任意多边形 118">
              <a:extLst>
                <a:ext uri="{FF2B5EF4-FFF2-40B4-BE49-F238E27FC236}">
                  <a16:creationId xmlns:a16="http://schemas.microsoft.com/office/drawing/2014/main" xmlns="" id="{FB56035D-1A74-4688-8A59-AF4966A04225}"/>
                </a:ext>
              </a:extLst>
            </p:cNvPr>
            <p:cNvSpPr/>
            <p:nvPr/>
          </p:nvSpPr>
          <p:spPr bwMode="auto">
            <a:xfrm>
              <a:off x="8322666" y="4193076"/>
              <a:ext cx="38144" cy="73905"/>
            </a:xfrm>
            <a:custGeom>
              <a:avLst/>
              <a:gdLst>
                <a:gd name="T0" fmla="*/ 7 w 7"/>
                <a:gd name="T1" fmla="*/ 6 h 13"/>
                <a:gd name="T2" fmla="*/ 0 w 7"/>
                <a:gd name="T3" fmla="*/ 13 h 13"/>
                <a:gd name="T4" fmla="*/ 2 w 7"/>
                <a:gd name="T5" fmla="*/ 0 h 13"/>
                <a:gd name="T6" fmla="*/ 7 w 7"/>
                <a:gd name="T7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3">
                  <a:moveTo>
                    <a:pt x="7" y="6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2"/>
                    <a:pt x="5" y="4"/>
                    <a:pt x="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任意多边形 119">
              <a:extLst>
                <a:ext uri="{FF2B5EF4-FFF2-40B4-BE49-F238E27FC236}">
                  <a16:creationId xmlns:a16="http://schemas.microsoft.com/office/drawing/2014/main" xmlns="" id="{5FFDB7D8-5379-447C-AAD5-12F440582402}"/>
                </a:ext>
              </a:extLst>
            </p:cNvPr>
            <p:cNvSpPr/>
            <p:nvPr/>
          </p:nvSpPr>
          <p:spPr bwMode="auto">
            <a:xfrm>
              <a:off x="8229689" y="4090563"/>
              <a:ext cx="143041" cy="176417"/>
            </a:xfrm>
            <a:custGeom>
              <a:avLst/>
              <a:gdLst>
                <a:gd name="T0" fmla="*/ 0 w 25"/>
                <a:gd name="T1" fmla="*/ 20 h 31"/>
                <a:gd name="T2" fmla="*/ 21 w 25"/>
                <a:gd name="T3" fmla="*/ 2 h 31"/>
                <a:gd name="T4" fmla="*/ 24 w 25"/>
                <a:gd name="T5" fmla="*/ 4 h 31"/>
                <a:gd name="T6" fmla="*/ 16 w 25"/>
                <a:gd name="T7" fmla="*/ 31 h 31"/>
                <a:gd name="T8" fmla="*/ 0 w 25"/>
                <a:gd name="T9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1">
                  <a:moveTo>
                    <a:pt x="0" y="20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0"/>
                    <a:pt x="25" y="2"/>
                    <a:pt x="24" y="4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4" y="30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任意多边形 120">
              <a:extLst>
                <a:ext uri="{FF2B5EF4-FFF2-40B4-BE49-F238E27FC236}">
                  <a16:creationId xmlns:a16="http://schemas.microsoft.com/office/drawing/2014/main" xmlns="" id="{F285AEB1-D42D-4DAD-BC9B-35D32781933E}"/>
                </a:ext>
              </a:extLst>
            </p:cNvPr>
            <p:cNvSpPr/>
            <p:nvPr/>
          </p:nvSpPr>
          <p:spPr bwMode="auto">
            <a:xfrm>
              <a:off x="7833943" y="4574518"/>
              <a:ext cx="107281" cy="28608"/>
            </a:xfrm>
            <a:custGeom>
              <a:avLst/>
              <a:gdLst>
                <a:gd name="T0" fmla="*/ 19 w 19"/>
                <a:gd name="T1" fmla="*/ 2 h 5"/>
                <a:gd name="T2" fmla="*/ 9 w 19"/>
                <a:gd name="T3" fmla="*/ 5 h 5"/>
                <a:gd name="T4" fmla="*/ 8 w 19"/>
                <a:gd name="T5" fmla="*/ 4 h 5"/>
                <a:gd name="T6" fmla="*/ 7 w 19"/>
                <a:gd name="T7" fmla="*/ 2 h 5"/>
                <a:gd name="T8" fmla="*/ 1 w 19"/>
                <a:gd name="T9" fmla="*/ 2 h 5"/>
                <a:gd name="T10" fmla="*/ 0 w 19"/>
                <a:gd name="T11" fmla="*/ 0 h 5"/>
                <a:gd name="T12" fmla="*/ 6 w 19"/>
                <a:gd name="T13" fmla="*/ 0 h 5"/>
                <a:gd name="T14" fmla="*/ 19 w 19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5">
                  <a:moveTo>
                    <a:pt x="19" y="2"/>
                  </a:move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4"/>
                    <a:pt x="8" y="4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1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任意多边形 121">
              <a:extLst>
                <a:ext uri="{FF2B5EF4-FFF2-40B4-BE49-F238E27FC236}">
                  <a16:creationId xmlns:a16="http://schemas.microsoft.com/office/drawing/2014/main" xmlns="" id="{3AAF749C-9242-4C52-95AF-45C3EAB9439D}"/>
                </a:ext>
              </a:extLst>
            </p:cNvPr>
            <p:cNvSpPr/>
            <p:nvPr/>
          </p:nvSpPr>
          <p:spPr bwMode="auto">
            <a:xfrm>
              <a:off x="7771959" y="4472005"/>
              <a:ext cx="193106" cy="112049"/>
            </a:xfrm>
            <a:custGeom>
              <a:avLst/>
              <a:gdLst>
                <a:gd name="T0" fmla="*/ 31 w 34"/>
                <a:gd name="T1" fmla="*/ 20 h 20"/>
                <a:gd name="T2" fmla="*/ 19 w 34"/>
                <a:gd name="T3" fmla="*/ 20 h 20"/>
                <a:gd name="T4" fmla="*/ 13 w 34"/>
                <a:gd name="T5" fmla="*/ 20 h 20"/>
                <a:gd name="T6" fmla="*/ 3 w 34"/>
                <a:gd name="T7" fmla="*/ 20 h 20"/>
                <a:gd name="T8" fmla="*/ 2 w 34"/>
                <a:gd name="T9" fmla="*/ 15 h 20"/>
                <a:gd name="T10" fmla="*/ 13 w 34"/>
                <a:gd name="T11" fmla="*/ 8 h 20"/>
                <a:gd name="T12" fmla="*/ 25 w 34"/>
                <a:gd name="T13" fmla="*/ 0 h 20"/>
                <a:gd name="T14" fmla="*/ 31 w 34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31" y="20"/>
                  </a:moveTo>
                  <a:cubicBezTo>
                    <a:pt x="19" y="20"/>
                    <a:pt x="19" y="20"/>
                    <a:pt x="19" y="2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17"/>
                    <a:pt x="2" y="15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34" y="9"/>
                    <a:pt x="3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任意多边形 122">
              <a:extLst>
                <a:ext uri="{FF2B5EF4-FFF2-40B4-BE49-F238E27FC236}">
                  <a16:creationId xmlns:a16="http://schemas.microsoft.com/office/drawing/2014/main" xmlns="" id="{284AB1A7-5853-4B83-826D-4DDA9EF19999}"/>
                </a:ext>
              </a:extLst>
            </p:cNvPr>
            <p:cNvSpPr/>
            <p:nvPr/>
          </p:nvSpPr>
          <p:spPr bwMode="auto">
            <a:xfrm>
              <a:off x="7681366" y="4317045"/>
              <a:ext cx="193106" cy="114432"/>
            </a:xfrm>
            <a:custGeom>
              <a:avLst/>
              <a:gdLst>
                <a:gd name="T0" fmla="*/ 27 w 34"/>
                <a:gd name="T1" fmla="*/ 20 h 20"/>
                <a:gd name="T2" fmla="*/ 16 w 34"/>
                <a:gd name="T3" fmla="*/ 15 h 20"/>
                <a:gd name="T4" fmla="*/ 11 w 34"/>
                <a:gd name="T5" fmla="*/ 13 h 20"/>
                <a:gd name="T6" fmla="*/ 2 w 34"/>
                <a:gd name="T7" fmla="*/ 8 h 20"/>
                <a:gd name="T8" fmla="*/ 3 w 34"/>
                <a:gd name="T9" fmla="*/ 4 h 20"/>
                <a:gd name="T10" fmla="*/ 16 w 34"/>
                <a:gd name="T11" fmla="*/ 2 h 20"/>
                <a:gd name="T12" fmla="*/ 30 w 34"/>
                <a:gd name="T13" fmla="*/ 0 h 20"/>
                <a:gd name="T14" fmla="*/ 27 w 34"/>
                <a:gd name="T1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27" y="20"/>
                  </a:moveTo>
                  <a:cubicBezTo>
                    <a:pt x="16" y="15"/>
                    <a:pt x="16" y="15"/>
                    <a:pt x="16" y="15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0" y="7"/>
                    <a:pt x="0" y="4"/>
                    <a:pt x="3" y="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34" y="12"/>
                    <a:pt x="27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任意多边形 123">
              <a:extLst>
                <a:ext uri="{FF2B5EF4-FFF2-40B4-BE49-F238E27FC236}">
                  <a16:creationId xmlns:a16="http://schemas.microsoft.com/office/drawing/2014/main" xmlns="" id="{722D7B5B-56B1-46A5-A78E-BB98333F9DEA}"/>
                </a:ext>
              </a:extLst>
            </p:cNvPr>
            <p:cNvSpPr/>
            <p:nvPr/>
          </p:nvSpPr>
          <p:spPr bwMode="auto">
            <a:xfrm>
              <a:off x="7903080" y="4188308"/>
              <a:ext cx="436275" cy="443426"/>
            </a:xfrm>
            <a:custGeom>
              <a:avLst/>
              <a:gdLst>
                <a:gd name="T0" fmla="*/ 72 w 77"/>
                <a:gd name="T1" fmla="*/ 30 h 78"/>
                <a:gd name="T2" fmla="*/ 48 w 77"/>
                <a:gd name="T3" fmla="*/ 73 h 78"/>
                <a:gd name="T4" fmla="*/ 5 w 77"/>
                <a:gd name="T5" fmla="*/ 48 h 78"/>
                <a:gd name="T6" fmla="*/ 29 w 77"/>
                <a:gd name="T7" fmla="*/ 5 h 78"/>
                <a:gd name="T8" fmla="*/ 72 w 77"/>
                <a:gd name="T9" fmla="*/ 3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8">
                  <a:moveTo>
                    <a:pt x="72" y="30"/>
                  </a:moveTo>
                  <a:cubicBezTo>
                    <a:pt x="77" y="48"/>
                    <a:pt x="66" y="68"/>
                    <a:pt x="48" y="73"/>
                  </a:cubicBezTo>
                  <a:cubicBezTo>
                    <a:pt x="29" y="78"/>
                    <a:pt x="10" y="67"/>
                    <a:pt x="5" y="48"/>
                  </a:cubicBezTo>
                  <a:cubicBezTo>
                    <a:pt x="0" y="29"/>
                    <a:pt x="11" y="10"/>
                    <a:pt x="29" y="5"/>
                  </a:cubicBezTo>
                  <a:cubicBezTo>
                    <a:pt x="48" y="0"/>
                    <a:pt x="67" y="11"/>
                    <a:pt x="72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任意多边形 124">
              <a:extLst>
                <a:ext uri="{FF2B5EF4-FFF2-40B4-BE49-F238E27FC236}">
                  <a16:creationId xmlns:a16="http://schemas.microsoft.com/office/drawing/2014/main" xmlns="" id="{2DBBF634-8DA0-42C2-A7A3-25BCCF1A4BFD}"/>
                </a:ext>
              </a:extLst>
            </p:cNvPr>
            <p:cNvSpPr/>
            <p:nvPr/>
          </p:nvSpPr>
          <p:spPr bwMode="auto">
            <a:xfrm>
              <a:off x="7924535" y="4238372"/>
              <a:ext cx="214561" cy="324225"/>
            </a:xfrm>
            <a:custGeom>
              <a:avLst/>
              <a:gdLst>
                <a:gd name="T0" fmla="*/ 33 w 38"/>
                <a:gd name="T1" fmla="*/ 4 h 57"/>
                <a:gd name="T2" fmla="*/ 18 w 38"/>
                <a:gd name="T3" fmla="*/ 4 h 57"/>
                <a:gd name="T4" fmla="*/ 6 w 38"/>
                <a:gd name="T5" fmla="*/ 18 h 57"/>
                <a:gd name="T6" fmla="*/ 22 w 38"/>
                <a:gd name="T7" fmla="*/ 55 h 57"/>
                <a:gd name="T8" fmla="*/ 26 w 38"/>
                <a:gd name="T9" fmla="*/ 36 h 57"/>
                <a:gd name="T10" fmla="*/ 29 w 38"/>
                <a:gd name="T11" fmla="*/ 12 h 57"/>
                <a:gd name="T12" fmla="*/ 33 w 38"/>
                <a:gd name="T13" fmla="*/ 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7">
                  <a:moveTo>
                    <a:pt x="33" y="4"/>
                  </a:moveTo>
                  <a:cubicBezTo>
                    <a:pt x="30" y="0"/>
                    <a:pt x="23" y="1"/>
                    <a:pt x="18" y="4"/>
                  </a:cubicBezTo>
                  <a:cubicBezTo>
                    <a:pt x="13" y="6"/>
                    <a:pt x="9" y="10"/>
                    <a:pt x="6" y="18"/>
                  </a:cubicBezTo>
                  <a:cubicBezTo>
                    <a:pt x="0" y="32"/>
                    <a:pt x="6" y="54"/>
                    <a:pt x="22" y="55"/>
                  </a:cubicBezTo>
                  <a:cubicBezTo>
                    <a:pt x="38" y="57"/>
                    <a:pt x="36" y="41"/>
                    <a:pt x="26" y="36"/>
                  </a:cubicBezTo>
                  <a:cubicBezTo>
                    <a:pt x="15" y="31"/>
                    <a:pt x="18" y="17"/>
                    <a:pt x="29" y="12"/>
                  </a:cubicBezTo>
                  <a:cubicBezTo>
                    <a:pt x="35" y="10"/>
                    <a:pt x="35" y="7"/>
                    <a:pt x="3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任意多边形 125">
              <a:extLst>
                <a:ext uri="{FF2B5EF4-FFF2-40B4-BE49-F238E27FC236}">
                  <a16:creationId xmlns:a16="http://schemas.microsoft.com/office/drawing/2014/main" xmlns="" id="{3DF258A8-CA4A-46BE-AB18-13742D26031C}"/>
                </a:ext>
              </a:extLst>
            </p:cNvPr>
            <p:cNvSpPr/>
            <p:nvPr/>
          </p:nvSpPr>
          <p:spPr bwMode="auto">
            <a:xfrm>
              <a:off x="8067576" y="4328964"/>
              <a:ext cx="219329" cy="171649"/>
            </a:xfrm>
            <a:custGeom>
              <a:avLst/>
              <a:gdLst>
                <a:gd name="T0" fmla="*/ 17 w 39"/>
                <a:gd name="T1" fmla="*/ 2 h 30"/>
                <a:gd name="T2" fmla="*/ 8 w 39"/>
                <a:gd name="T3" fmla="*/ 1 h 30"/>
                <a:gd name="T4" fmla="*/ 1 w 39"/>
                <a:gd name="T5" fmla="*/ 9 h 30"/>
                <a:gd name="T6" fmla="*/ 20 w 39"/>
                <a:gd name="T7" fmla="*/ 21 h 30"/>
                <a:gd name="T8" fmla="*/ 37 w 39"/>
                <a:gd name="T9" fmla="*/ 18 h 30"/>
                <a:gd name="T10" fmla="*/ 17 w 39"/>
                <a:gd name="T11" fmla="*/ 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0">
                  <a:moveTo>
                    <a:pt x="17" y="2"/>
                  </a:moveTo>
                  <a:cubicBezTo>
                    <a:pt x="14" y="1"/>
                    <a:pt x="11" y="0"/>
                    <a:pt x="8" y="1"/>
                  </a:cubicBezTo>
                  <a:cubicBezTo>
                    <a:pt x="5" y="1"/>
                    <a:pt x="0" y="3"/>
                    <a:pt x="1" y="9"/>
                  </a:cubicBezTo>
                  <a:cubicBezTo>
                    <a:pt x="2" y="19"/>
                    <a:pt x="16" y="13"/>
                    <a:pt x="20" y="21"/>
                  </a:cubicBezTo>
                  <a:cubicBezTo>
                    <a:pt x="25" y="30"/>
                    <a:pt x="39" y="27"/>
                    <a:pt x="37" y="18"/>
                  </a:cubicBezTo>
                  <a:cubicBezTo>
                    <a:pt x="36" y="8"/>
                    <a:pt x="22" y="3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任意多边形 126">
              <a:extLst>
                <a:ext uri="{FF2B5EF4-FFF2-40B4-BE49-F238E27FC236}">
                  <a16:creationId xmlns:a16="http://schemas.microsoft.com/office/drawing/2014/main" xmlns="" id="{9754CA1A-81CC-46E0-86B7-04A00A76E39C}"/>
                </a:ext>
              </a:extLst>
            </p:cNvPr>
            <p:cNvSpPr/>
            <p:nvPr/>
          </p:nvSpPr>
          <p:spPr bwMode="auto">
            <a:xfrm>
              <a:off x="8134328" y="4488693"/>
              <a:ext cx="102513" cy="114432"/>
            </a:xfrm>
            <a:custGeom>
              <a:avLst/>
              <a:gdLst>
                <a:gd name="T0" fmla="*/ 13 w 18"/>
                <a:gd name="T1" fmla="*/ 1 h 20"/>
                <a:gd name="T2" fmla="*/ 2 w 18"/>
                <a:gd name="T3" fmla="*/ 4 h 20"/>
                <a:gd name="T4" fmla="*/ 1 w 18"/>
                <a:gd name="T5" fmla="*/ 12 h 20"/>
                <a:gd name="T6" fmla="*/ 18 w 18"/>
                <a:gd name="T7" fmla="*/ 5 h 20"/>
                <a:gd name="T8" fmla="*/ 13 w 18"/>
                <a:gd name="T9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0">
                  <a:moveTo>
                    <a:pt x="13" y="1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1" y="6"/>
                    <a:pt x="0" y="9"/>
                    <a:pt x="1" y="12"/>
                  </a:cubicBezTo>
                  <a:cubicBezTo>
                    <a:pt x="5" y="20"/>
                    <a:pt x="18" y="10"/>
                    <a:pt x="18" y="5"/>
                  </a:cubicBezTo>
                  <a:cubicBezTo>
                    <a:pt x="17" y="3"/>
                    <a:pt x="15" y="2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任意多边形 127">
              <a:extLst>
                <a:ext uri="{FF2B5EF4-FFF2-40B4-BE49-F238E27FC236}">
                  <a16:creationId xmlns:a16="http://schemas.microsoft.com/office/drawing/2014/main" xmlns="" id="{62A13B0E-B9DE-4700-B82E-D82178586995}"/>
                </a:ext>
              </a:extLst>
            </p:cNvPr>
            <p:cNvSpPr/>
            <p:nvPr/>
          </p:nvSpPr>
          <p:spPr bwMode="auto">
            <a:xfrm>
              <a:off x="8122409" y="4238372"/>
              <a:ext cx="102513" cy="97745"/>
            </a:xfrm>
            <a:custGeom>
              <a:avLst/>
              <a:gdLst>
                <a:gd name="T0" fmla="*/ 10 w 18"/>
                <a:gd name="T1" fmla="*/ 1 h 17"/>
                <a:gd name="T2" fmla="*/ 4 w 18"/>
                <a:gd name="T3" fmla="*/ 2 h 17"/>
                <a:gd name="T4" fmla="*/ 2 w 18"/>
                <a:gd name="T5" fmla="*/ 10 h 17"/>
                <a:gd name="T6" fmla="*/ 16 w 18"/>
                <a:gd name="T7" fmla="*/ 5 h 17"/>
                <a:gd name="T8" fmla="*/ 10 w 18"/>
                <a:gd name="T9" fmla="*/ 1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7">
                  <a:moveTo>
                    <a:pt x="10" y="1"/>
                  </a:moveTo>
                  <a:cubicBezTo>
                    <a:pt x="8" y="0"/>
                    <a:pt x="6" y="1"/>
                    <a:pt x="4" y="2"/>
                  </a:cubicBezTo>
                  <a:cubicBezTo>
                    <a:pt x="2" y="3"/>
                    <a:pt x="0" y="5"/>
                    <a:pt x="2" y="10"/>
                  </a:cubicBezTo>
                  <a:cubicBezTo>
                    <a:pt x="6" y="17"/>
                    <a:pt x="18" y="10"/>
                    <a:pt x="16" y="5"/>
                  </a:cubicBezTo>
                  <a:cubicBezTo>
                    <a:pt x="16" y="2"/>
                    <a:pt x="12" y="1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任意多边形 128">
              <a:extLst>
                <a:ext uri="{FF2B5EF4-FFF2-40B4-BE49-F238E27FC236}">
                  <a16:creationId xmlns:a16="http://schemas.microsoft.com/office/drawing/2014/main" xmlns="" id="{BD0CF12F-CDE1-48F3-920F-608A68B0C51E}"/>
                </a:ext>
              </a:extLst>
            </p:cNvPr>
            <p:cNvSpPr/>
            <p:nvPr/>
          </p:nvSpPr>
          <p:spPr bwMode="auto">
            <a:xfrm>
              <a:off x="8208233" y="4295588"/>
              <a:ext cx="73905" cy="66752"/>
            </a:xfrm>
            <a:custGeom>
              <a:avLst/>
              <a:gdLst>
                <a:gd name="T0" fmla="*/ 4 w 13"/>
                <a:gd name="T1" fmla="*/ 11 h 12"/>
                <a:gd name="T2" fmla="*/ 9 w 13"/>
                <a:gd name="T3" fmla="*/ 11 h 12"/>
                <a:gd name="T4" fmla="*/ 12 w 13"/>
                <a:gd name="T5" fmla="*/ 6 h 12"/>
                <a:gd name="T6" fmla="*/ 1 w 13"/>
                <a:gd name="T7" fmla="*/ 5 h 12"/>
                <a:gd name="T8" fmla="*/ 4 w 13"/>
                <a:gd name="T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2">
                  <a:moveTo>
                    <a:pt x="4" y="11"/>
                  </a:moveTo>
                  <a:cubicBezTo>
                    <a:pt x="6" y="11"/>
                    <a:pt x="7" y="12"/>
                    <a:pt x="9" y="11"/>
                  </a:cubicBezTo>
                  <a:cubicBezTo>
                    <a:pt x="11" y="11"/>
                    <a:pt x="13" y="10"/>
                    <a:pt x="12" y="6"/>
                  </a:cubicBezTo>
                  <a:cubicBezTo>
                    <a:pt x="12" y="0"/>
                    <a:pt x="1" y="2"/>
                    <a:pt x="1" y="5"/>
                  </a:cubicBezTo>
                  <a:cubicBezTo>
                    <a:pt x="0" y="8"/>
                    <a:pt x="3" y="9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0" name="等腰三角形 129"/>
          <p:cNvSpPr/>
          <p:nvPr/>
        </p:nvSpPr>
        <p:spPr>
          <a:xfrm rot="5400000">
            <a:off x="283724" y="1424450"/>
            <a:ext cx="369332" cy="318390"/>
          </a:xfrm>
          <a:prstGeom prst="triangle">
            <a:avLst/>
          </a:prstGeom>
          <a:solidFill>
            <a:srgbClr val="B32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31" name="等腰三角形 130"/>
          <p:cNvSpPr/>
          <p:nvPr/>
        </p:nvSpPr>
        <p:spPr>
          <a:xfrm rot="5400000">
            <a:off x="338041" y="2651051"/>
            <a:ext cx="369332" cy="318390"/>
          </a:xfrm>
          <a:prstGeom prst="triangle">
            <a:avLst/>
          </a:prstGeom>
          <a:solidFill>
            <a:srgbClr val="B32C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696711" y="2638716"/>
            <a:ext cx="1529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B32C59"/>
                </a:solidFill>
                <a:latin typeface="微软雅黑" pitchFamily="34" charset="-122"/>
                <a:ea typeface="微软雅黑" pitchFamily="34" charset="-122"/>
              </a:rPr>
              <a:t>业务领域</a:t>
            </a:r>
          </a:p>
        </p:txBody>
      </p:sp>
    </p:spTree>
    <p:extLst>
      <p:ext uri="{BB962C8B-B14F-4D97-AF65-F5344CB8AC3E}">
        <p14:creationId xmlns:p14="http://schemas.microsoft.com/office/powerpoint/2010/main" val="251871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269790" y="245087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 smtClean="0">
                <a:latin typeface="微软雅黑" pitchFamily="34" charset="-122"/>
                <a:ea typeface="微软雅黑" pitchFamily="34" charset="-122"/>
              </a:rPr>
              <a:t>主要技术和产品</a:t>
            </a:r>
            <a:endParaRPr lang="zh-CN" altLang="en-US" sz="4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688820" y="1110295"/>
            <a:ext cx="10873967" cy="4057971"/>
            <a:chOff x="660400" y="1141015"/>
            <a:chExt cx="10873967" cy="4645597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C4202EEE-E370-4143-BC70-505048F0E8E9}"/>
                </a:ext>
              </a:extLst>
            </p:cNvPr>
            <p:cNvSpPr/>
            <p:nvPr/>
          </p:nvSpPr>
          <p:spPr>
            <a:xfrm>
              <a:off x="660400" y="3625305"/>
              <a:ext cx="10871199" cy="2161307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altLang="zh-CN" sz="2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4983476C-4A5A-4191-907F-2B47C9050706}"/>
                </a:ext>
              </a:extLst>
            </p:cNvPr>
            <p:cNvGrpSpPr/>
            <p:nvPr/>
          </p:nvGrpSpPr>
          <p:grpSpPr>
            <a:xfrm>
              <a:off x="660400" y="1141015"/>
              <a:ext cx="2556766" cy="4135418"/>
              <a:chOff x="660400" y="1141015"/>
              <a:chExt cx="2556766" cy="413541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8E7AD14-27FA-45E7-84FC-A0C001EB59AC}"/>
                  </a:ext>
                </a:extLst>
              </p:cNvPr>
              <p:cNvSpPr/>
              <p:nvPr/>
            </p:nvSpPr>
            <p:spPr>
              <a:xfrm>
                <a:off x="660400" y="1141015"/>
                <a:ext cx="2556766" cy="2484290"/>
              </a:xfrm>
              <a:prstGeom prst="rect">
                <a:avLst/>
              </a:prstGeom>
              <a:blipFill>
                <a:blip r:embed="rId2"/>
                <a:srcRect/>
                <a:stretch>
                  <a:fillRect t="-1466" b="-1452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ED241992-347B-4EC3-9A1C-950883B65061}"/>
                  </a:ext>
                </a:extLst>
              </p:cNvPr>
              <p:cNvGrpSpPr/>
              <p:nvPr/>
            </p:nvGrpSpPr>
            <p:grpSpPr>
              <a:xfrm>
                <a:off x="758247" y="3962502"/>
                <a:ext cx="2218702" cy="1313931"/>
                <a:chOff x="1190382" y="4039995"/>
                <a:chExt cx="2218702" cy="1313931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xmlns="" id="{587C1166-E2A7-4AE5-83A8-D6822A61520B}"/>
                    </a:ext>
                  </a:extLst>
                </p:cNvPr>
                <p:cNvSpPr/>
                <p:nvPr/>
              </p:nvSpPr>
              <p:spPr>
                <a:xfrm flipH="1">
                  <a:off x="1217101" y="4508297"/>
                  <a:ext cx="2191983" cy="845629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1050" dirty="0">
                      <a:latin typeface="微软雅黑" pitchFamily="34" charset="-122"/>
                      <a:ea typeface="微软雅黑" pitchFamily="34" charset="-122"/>
                    </a:rPr>
                    <a:t>•</a:t>
                  </a:r>
                  <a:r>
                    <a:rPr lang="zh-CN" altLang="en-US" sz="1050" dirty="0">
                      <a:latin typeface="微软雅黑" pitchFamily="34" charset="-122"/>
                      <a:ea typeface="微软雅黑" pitchFamily="34" charset="-122"/>
                    </a:rPr>
                    <a:t>标本：痰液，尿液，血液和组织 </a:t>
                  </a:r>
                </a:p>
                <a:p>
                  <a:r>
                    <a:rPr lang="en-US" altLang="zh-CN" sz="1050" dirty="0">
                      <a:latin typeface="微软雅黑" pitchFamily="34" charset="-122"/>
                      <a:ea typeface="微软雅黑" pitchFamily="34" charset="-122"/>
                    </a:rPr>
                    <a:t>•</a:t>
                  </a:r>
                  <a:r>
                    <a:rPr lang="zh-CN" altLang="en-US" sz="1050" dirty="0">
                      <a:latin typeface="微软雅黑" pitchFamily="34" charset="-122"/>
                      <a:ea typeface="微软雅黑" pitchFamily="34" charset="-122"/>
                    </a:rPr>
                    <a:t>应用技术：嵌套实时和多重</a:t>
                  </a:r>
                  <a:r>
                    <a:rPr lang="en-US" altLang="zh-CN" sz="1050" dirty="0">
                      <a:latin typeface="微软雅黑" pitchFamily="34" charset="-122"/>
                      <a:ea typeface="微软雅黑" pitchFamily="34" charset="-122"/>
                    </a:rPr>
                    <a:t>PCR </a:t>
                  </a:r>
                </a:p>
                <a:p>
                  <a:r>
                    <a:rPr lang="en-US" altLang="zh-CN" sz="1050" dirty="0">
                      <a:latin typeface="微软雅黑" pitchFamily="34" charset="-122"/>
                      <a:ea typeface="微软雅黑" pitchFamily="34" charset="-122"/>
                    </a:rPr>
                    <a:t>•</a:t>
                  </a:r>
                  <a:r>
                    <a:rPr lang="zh-CN" altLang="en-US" sz="1050" dirty="0">
                      <a:latin typeface="微软雅黑" pitchFamily="34" charset="-122"/>
                      <a:ea typeface="微软雅黑" pitchFamily="34" charset="-122"/>
                    </a:rPr>
                    <a:t>开放系统（与现有系统兼容） </a:t>
                  </a:r>
                </a:p>
                <a:p>
                  <a:r>
                    <a:rPr lang="en-US" altLang="zh-CN" sz="1050" dirty="0">
                      <a:latin typeface="微软雅黑" pitchFamily="34" charset="-122"/>
                      <a:ea typeface="微软雅黑" pitchFamily="34" charset="-122"/>
                    </a:rPr>
                    <a:t>•Processing Speed: 1.5hr </a:t>
                  </a:r>
                </a:p>
              </p:txBody>
            </p:sp>
            <p:sp>
              <p:nvSpPr>
                <p:cNvPr id="19" name="文本框 8">
                  <a:extLst>
                    <a:ext uri="{FF2B5EF4-FFF2-40B4-BE49-F238E27FC236}">
                      <a16:creationId xmlns:a16="http://schemas.microsoft.com/office/drawing/2014/main" xmlns="" id="{4DDA180A-DBB3-4A9C-9174-0A94F8208715}"/>
                    </a:ext>
                  </a:extLst>
                </p:cNvPr>
                <p:cNvSpPr txBox="1"/>
                <p:nvPr/>
              </p:nvSpPr>
              <p:spPr>
                <a:xfrm>
                  <a:off x="1190382" y="4039995"/>
                  <a:ext cx="2191982" cy="35234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Pct val="25000"/>
                    <a:buFontTx/>
                    <a:buNone/>
                    <a:defRPr/>
                  </a:pPr>
                  <a:r>
                    <a:rPr lang="zh-CN" altLang="en-US" sz="1400" b="1" dirty="0">
                      <a:latin typeface="微软雅黑" pitchFamily="34" charset="-122"/>
                      <a:ea typeface="微软雅黑" pitchFamily="34" charset="-122"/>
                    </a:rPr>
                    <a:t>结核检测试剂盒</a:t>
                  </a:r>
                  <a:endParaRPr kumimoji="0" lang="en-US" sz="14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1CC9A288-93B0-4632-86C8-E64A0DE2F4DF}"/>
                </a:ext>
              </a:extLst>
            </p:cNvPr>
            <p:cNvGrpSpPr/>
            <p:nvPr/>
          </p:nvGrpSpPr>
          <p:grpSpPr>
            <a:xfrm>
              <a:off x="3221870" y="1141015"/>
              <a:ext cx="2992089" cy="3186599"/>
              <a:chOff x="3221870" y="1141015"/>
              <a:chExt cx="2992089" cy="3186599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92FBCAAB-3BCC-4B23-9AFA-728645E959DD}"/>
                  </a:ext>
                </a:extLst>
              </p:cNvPr>
              <p:cNvSpPr/>
              <p:nvPr/>
            </p:nvSpPr>
            <p:spPr>
              <a:xfrm>
                <a:off x="3431879" y="1141015"/>
                <a:ext cx="2556766" cy="2484290"/>
              </a:xfrm>
              <a:prstGeom prst="rect">
                <a:avLst/>
              </a:prstGeom>
              <a:blipFill>
                <a:blip r:embed="rId3"/>
                <a:srcRect/>
                <a:stretch>
                  <a:fillRect l="-16029" r="-1587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5" name="文本框 11">
                <a:extLst>
                  <a:ext uri="{FF2B5EF4-FFF2-40B4-BE49-F238E27FC236}">
                    <a16:creationId xmlns:a16="http://schemas.microsoft.com/office/drawing/2014/main" xmlns="" id="{F320B0EF-4EC1-4C16-810A-F7411EA9AF98}"/>
                  </a:ext>
                </a:extLst>
              </p:cNvPr>
              <p:cNvSpPr txBox="1"/>
              <p:nvPr/>
            </p:nvSpPr>
            <p:spPr>
              <a:xfrm>
                <a:off x="3221870" y="3975268"/>
                <a:ext cx="2992089" cy="3523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（</a:t>
                </a:r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RIF</a:t>
                </a:r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和</a:t>
                </a:r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INH</a:t>
                </a:r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）耐药结核检测试剂盒</a:t>
                </a: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1613C93A-E059-493B-B901-1806B4E8A0C3}"/>
                </a:ext>
              </a:extLst>
            </p:cNvPr>
            <p:cNvGrpSpPr/>
            <p:nvPr/>
          </p:nvGrpSpPr>
          <p:grpSpPr>
            <a:xfrm>
              <a:off x="8977601" y="1141015"/>
              <a:ext cx="2556766" cy="3217897"/>
              <a:chOff x="8977601" y="1141015"/>
              <a:chExt cx="2556766" cy="3217897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426EE713-6B93-4589-8487-97D53F618735}"/>
                  </a:ext>
                </a:extLst>
              </p:cNvPr>
              <p:cNvSpPr/>
              <p:nvPr/>
            </p:nvSpPr>
            <p:spPr>
              <a:xfrm>
                <a:off x="8977601" y="1141015"/>
                <a:ext cx="2556766" cy="2484290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22930" r="-22705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3" name="文本框 15">
                <a:extLst>
                  <a:ext uri="{FF2B5EF4-FFF2-40B4-BE49-F238E27FC236}">
                    <a16:creationId xmlns:a16="http://schemas.microsoft.com/office/drawing/2014/main" xmlns="" id="{46DCD64B-95DC-4C30-A890-16B1A3017668}"/>
                  </a:ext>
                </a:extLst>
              </p:cNvPr>
              <p:cNvSpPr txBox="1"/>
              <p:nvPr/>
            </p:nvSpPr>
            <p:spPr>
              <a:xfrm>
                <a:off x="9365692" y="4006566"/>
                <a:ext cx="1780584" cy="3523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肺炎检测试剂盒</a:t>
                </a: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7D07DCA9-9583-4AF2-A8BE-59257EF24C33}"/>
                </a:ext>
              </a:extLst>
            </p:cNvPr>
            <p:cNvGrpSpPr/>
            <p:nvPr/>
          </p:nvGrpSpPr>
          <p:grpSpPr>
            <a:xfrm>
              <a:off x="6203356" y="1141016"/>
              <a:ext cx="2556766" cy="3217380"/>
              <a:chOff x="6203356" y="1141016"/>
              <a:chExt cx="2556766" cy="3217380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54F3E1C4-C56D-4AC3-85A4-9C6DEBBE1DB8}"/>
                  </a:ext>
                </a:extLst>
              </p:cNvPr>
              <p:cNvSpPr/>
              <p:nvPr/>
            </p:nvSpPr>
            <p:spPr>
              <a:xfrm>
                <a:off x="6203356" y="1141016"/>
                <a:ext cx="2556766" cy="2484290"/>
              </a:xfrm>
              <a:prstGeom prst="rect">
                <a:avLst/>
              </a:prstGeom>
              <a:blipFill>
                <a:blip r:embed="rId5"/>
                <a:srcRect/>
                <a:stretch>
                  <a:fillRect t="-1466" b="-1452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" name="文本框 27">
                <a:extLst>
                  <a:ext uri="{FF2B5EF4-FFF2-40B4-BE49-F238E27FC236}">
                    <a16:creationId xmlns:a16="http://schemas.microsoft.com/office/drawing/2014/main" xmlns="" id="{4A7D8905-BC92-44FB-8787-B8FD0D3E2878}"/>
                  </a:ext>
                </a:extLst>
              </p:cNvPr>
              <p:cNvSpPr txBox="1"/>
              <p:nvPr/>
            </p:nvSpPr>
            <p:spPr>
              <a:xfrm>
                <a:off x="6495454" y="4006051"/>
                <a:ext cx="1972569" cy="3523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RSV A / B</a:t>
                </a:r>
                <a:r>
                  <a:rPr lang="zh-CN" altLang="en-US" sz="1400" b="1" dirty="0">
                    <a:latin typeface="微软雅黑" pitchFamily="34" charset="-122"/>
                    <a:ea typeface="微软雅黑" pitchFamily="34" charset="-122"/>
                  </a:rPr>
                  <a:t>病毒</a:t>
                </a:r>
                <a:r>
                  <a:rPr lang="en-US" altLang="zh-CN" sz="1400" b="1" dirty="0">
                    <a:latin typeface="微软雅黑" pitchFamily="34" charset="-122"/>
                    <a:ea typeface="微软雅黑" pitchFamily="34" charset="-122"/>
                  </a:rPr>
                  <a:t>RNA </a:t>
                </a:r>
                <a:endParaRPr lang="zh-CN" altLang="en-US" sz="14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587C1166-E2A7-4AE5-83A8-D6822A61520B}"/>
              </a:ext>
            </a:extLst>
          </p:cNvPr>
          <p:cNvSpPr/>
          <p:nvPr/>
        </p:nvSpPr>
        <p:spPr>
          <a:xfrm flipH="1">
            <a:off x="3289937" y="3983956"/>
            <a:ext cx="2556767" cy="738664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标本：痰液，尿液，血液和组织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应用技术：单管多重实时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PCR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开放系统（与现有系统兼容）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•Processing Speed: 1.5hr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87C1166-E2A7-4AE5-83A8-D6822A61520B}"/>
              </a:ext>
            </a:extLst>
          </p:cNvPr>
          <p:cNvSpPr/>
          <p:nvPr/>
        </p:nvSpPr>
        <p:spPr>
          <a:xfrm flipH="1">
            <a:off x="9029260" y="3963957"/>
            <a:ext cx="2453447" cy="900246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应用技术：单管多重实时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PCR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开放系统（与现有系统兼容）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Processing Speed: 1.5hr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•Sensitivity: 10 copies/</a:t>
            </a:r>
            <a:r>
              <a:rPr lang="en-US" altLang="zh-CN" sz="1050" dirty="0" err="1">
                <a:latin typeface="微软雅黑" pitchFamily="34" charset="-122"/>
                <a:ea typeface="微软雅黑" pitchFamily="34" charset="-122"/>
              </a:rPr>
              <a:t>rnx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（分辨率高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倍	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587C1166-E2A7-4AE5-83A8-D6822A61520B}"/>
              </a:ext>
            </a:extLst>
          </p:cNvPr>
          <p:cNvSpPr/>
          <p:nvPr/>
        </p:nvSpPr>
        <p:spPr>
          <a:xfrm flipH="1">
            <a:off x="6360158" y="4003813"/>
            <a:ext cx="2243162" cy="738664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应用技术</a:t>
            </a:r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: Ultra Fast PCR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开放系统（与现有系统兼容）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•Processing Speed: 30 min. </a:t>
            </a:r>
          </a:p>
          <a:p>
            <a:r>
              <a:rPr lang="en-US" altLang="zh-CN" sz="1050" dirty="0">
                <a:latin typeface="微软雅黑" pitchFamily="34" charset="-122"/>
                <a:ea typeface="微软雅黑" pitchFamily="34" charset="-122"/>
              </a:rPr>
              <a:t>•Price: US$ 10,000/unit </a:t>
            </a:r>
            <a:r>
              <a:rPr lang="zh-CN" altLang="en-US" sz="1050" dirty="0">
                <a:latin typeface="微软雅黑" pitchFamily="34" charset="-122"/>
                <a:ea typeface="微软雅黑" pitchFamily="34" charset="-122"/>
              </a:rPr>
              <a:t>	</a:t>
            </a:r>
          </a:p>
        </p:txBody>
      </p:sp>
      <p:sp>
        <p:nvSpPr>
          <p:cNvPr id="24" name="矩形 23"/>
          <p:cNvSpPr/>
          <p:nvPr/>
        </p:nvSpPr>
        <p:spPr>
          <a:xfrm>
            <a:off x="3305187" y="5513709"/>
            <a:ext cx="5925685" cy="730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itchFamily="2" charset="2"/>
              <a:buChar char="ü"/>
            </a:pPr>
            <a:r>
              <a:rPr lang="en-US" altLang="zh-CN" b="1" dirty="0">
                <a:solidFill>
                  <a:srgbClr val="9A2B4C"/>
                </a:solidFill>
                <a:latin typeface="+mn-ea"/>
              </a:rPr>
              <a:t>- </a:t>
            </a:r>
            <a:r>
              <a:rPr lang="zh-CN" altLang="en-US" b="1" dirty="0">
                <a:solidFill>
                  <a:srgbClr val="9A2B4C"/>
                </a:solidFill>
                <a:latin typeface="+mn-ea"/>
              </a:rPr>
              <a:t>肺结核检测时间由</a:t>
            </a:r>
            <a:r>
              <a:rPr lang="en-US" altLang="zh-CN" b="1" dirty="0">
                <a:solidFill>
                  <a:srgbClr val="9A2B4C"/>
                </a:solidFill>
                <a:latin typeface="+mn-ea"/>
              </a:rPr>
              <a:t>6</a:t>
            </a:r>
            <a:r>
              <a:rPr lang="zh-CN" altLang="en-US" b="1" dirty="0">
                <a:solidFill>
                  <a:srgbClr val="9A2B4C"/>
                </a:solidFill>
                <a:latin typeface="+mn-ea"/>
              </a:rPr>
              <a:t>小时缩短为</a:t>
            </a:r>
            <a:r>
              <a:rPr lang="en-US" altLang="zh-CN" b="1" dirty="0">
                <a:solidFill>
                  <a:srgbClr val="9A2B4C"/>
                </a:solidFill>
                <a:latin typeface="+mn-ea"/>
              </a:rPr>
              <a:t>2</a:t>
            </a:r>
            <a:r>
              <a:rPr lang="zh-CN" altLang="en-US" b="1" dirty="0">
                <a:solidFill>
                  <a:srgbClr val="9A2B4C"/>
                </a:solidFill>
                <a:latin typeface="+mn-ea"/>
              </a:rPr>
              <a:t>小时</a:t>
            </a:r>
            <a:endParaRPr lang="en-US" altLang="zh-CN" b="1" dirty="0">
              <a:solidFill>
                <a:srgbClr val="9A2B4C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altLang="zh-CN" b="1" dirty="0">
                <a:solidFill>
                  <a:srgbClr val="9A2B4C"/>
                </a:solidFill>
                <a:latin typeface="+mn-ea"/>
              </a:rPr>
              <a:t>- </a:t>
            </a:r>
            <a:r>
              <a:rPr lang="zh-CN" altLang="en-US" b="1" dirty="0">
                <a:solidFill>
                  <a:srgbClr val="9A2B4C"/>
                </a:solidFill>
                <a:latin typeface="+mn-ea"/>
              </a:rPr>
              <a:t>在短时间内提供更为准确的检测</a:t>
            </a:r>
            <a:endParaRPr lang="en-US" altLang="ko-KR" b="1" dirty="0">
              <a:solidFill>
                <a:srgbClr val="9A2B4C"/>
              </a:solidFill>
              <a:latin typeface="+mn-ea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n-US" altLang="zh-CN" b="1" dirty="0">
                <a:solidFill>
                  <a:srgbClr val="9A2B4C"/>
                </a:solidFill>
                <a:latin typeface="+mn-ea"/>
              </a:rPr>
              <a:t>- </a:t>
            </a:r>
            <a:r>
              <a:rPr lang="zh-CN" altLang="en-US" b="1" dirty="0">
                <a:solidFill>
                  <a:srgbClr val="9A2B4C"/>
                </a:solidFill>
                <a:latin typeface="+mn-ea"/>
              </a:rPr>
              <a:t>肺结核，肺炎，呼吸器官疾病可同时获得检测数据</a:t>
            </a:r>
            <a:endParaRPr lang="en-US" altLang="ko-KR" b="1" dirty="0">
              <a:solidFill>
                <a:srgbClr val="9A2B4C"/>
              </a:solidFill>
              <a:latin typeface="+mn-ea"/>
            </a:endParaRPr>
          </a:p>
        </p:txBody>
      </p:sp>
      <p:sp>
        <p:nvSpPr>
          <p:cNvPr id="25" name="test-tubes_71448">
            <a:extLst>
              <a:ext uri="{FF2B5EF4-FFF2-40B4-BE49-F238E27FC236}">
                <a16:creationId xmlns:a16="http://schemas.microsoft.com/office/drawing/2014/main" xmlns="" id="{54405246-CCE2-4201-BBB1-D3F3EB6E740D}"/>
              </a:ext>
            </a:extLst>
          </p:cNvPr>
          <p:cNvSpPr/>
          <p:nvPr/>
        </p:nvSpPr>
        <p:spPr>
          <a:xfrm>
            <a:off x="2635901" y="5539220"/>
            <a:ext cx="609685" cy="595170"/>
          </a:xfrm>
          <a:custGeom>
            <a:avLst/>
            <a:gdLst>
              <a:gd name="connsiteX0" fmla="*/ 310558 w 607639"/>
              <a:gd name="connsiteY0" fmla="*/ 470883 h 593173"/>
              <a:gd name="connsiteX1" fmla="*/ 371738 w 607639"/>
              <a:gd name="connsiteY1" fmla="*/ 532028 h 593173"/>
              <a:gd name="connsiteX2" fmla="*/ 310558 w 607639"/>
              <a:gd name="connsiteY2" fmla="*/ 593173 h 593173"/>
              <a:gd name="connsiteX3" fmla="*/ 249378 w 607639"/>
              <a:gd name="connsiteY3" fmla="*/ 532028 h 593173"/>
              <a:gd name="connsiteX4" fmla="*/ 310558 w 607639"/>
              <a:gd name="connsiteY4" fmla="*/ 470883 h 593173"/>
              <a:gd name="connsiteX5" fmla="*/ 132267 w 607639"/>
              <a:gd name="connsiteY5" fmla="*/ 406766 h 593173"/>
              <a:gd name="connsiteX6" fmla="*/ 175504 w 607639"/>
              <a:gd name="connsiteY6" fmla="*/ 424629 h 593173"/>
              <a:gd name="connsiteX7" fmla="*/ 175504 w 607639"/>
              <a:gd name="connsiteY7" fmla="*/ 511097 h 593173"/>
              <a:gd name="connsiteX8" fmla="*/ 132267 w 607639"/>
              <a:gd name="connsiteY8" fmla="*/ 528959 h 593173"/>
              <a:gd name="connsiteX9" fmla="*/ 89030 w 607639"/>
              <a:gd name="connsiteY9" fmla="*/ 511097 h 593173"/>
              <a:gd name="connsiteX10" fmla="*/ 71059 w 607639"/>
              <a:gd name="connsiteY10" fmla="*/ 467907 h 593173"/>
              <a:gd name="connsiteX11" fmla="*/ 89030 w 607639"/>
              <a:gd name="connsiteY11" fmla="*/ 424629 h 593173"/>
              <a:gd name="connsiteX12" fmla="*/ 132267 w 607639"/>
              <a:gd name="connsiteY12" fmla="*/ 406766 h 593173"/>
              <a:gd name="connsiteX13" fmla="*/ 475346 w 607639"/>
              <a:gd name="connsiteY13" fmla="*/ 397239 h 593173"/>
              <a:gd name="connsiteX14" fmla="*/ 518618 w 607639"/>
              <a:gd name="connsiteY14" fmla="*/ 415102 h 593173"/>
              <a:gd name="connsiteX15" fmla="*/ 536510 w 607639"/>
              <a:gd name="connsiteY15" fmla="*/ 458291 h 593173"/>
              <a:gd name="connsiteX16" fmla="*/ 518618 w 607639"/>
              <a:gd name="connsiteY16" fmla="*/ 501481 h 593173"/>
              <a:gd name="connsiteX17" fmla="*/ 475357 w 607639"/>
              <a:gd name="connsiteY17" fmla="*/ 519432 h 593173"/>
              <a:gd name="connsiteX18" fmla="*/ 432007 w 607639"/>
              <a:gd name="connsiteY18" fmla="*/ 501481 h 593173"/>
              <a:gd name="connsiteX19" fmla="*/ 432007 w 607639"/>
              <a:gd name="connsiteY19" fmla="*/ 415102 h 593173"/>
              <a:gd name="connsiteX20" fmla="*/ 475346 w 607639"/>
              <a:gd name="connsiteY20" fmla="*/ 397239 h 593173"/>
              <a:gd name="connsiteX21" fmla="*/ 546388 w 607639"/>
              <a:gd name="connsiteY21" fmla="*/ 235477 h 593173"/>
              <a:gd name="connsiteX22" fmla="*/ 607639 w 607639"/>
              <a:gd name="connsiteY22" fmla="*/ 296587 h 593173"/>
              <a:gd name="connsiteX23" fmla="*/ 546388 w 607639"/>
              <a:gd name="connsiteY23" fmla="*/ 357697 h 593173"/>
              <a:gd name="connsiteX24" fmla="*/ 485137 w 607639"/>
              <a:gd name="connsiteY24" fmla="*/ 296587 h 593173"/>
              <a:gd name="connsiteX25" fmla="*/ 546388 w 607639"/>
              <a:gd name="connsiteY25" fmla="*/ 235477 h 593173"/>
              <a:gd name="connsiteX26" fmla="*/ 61180 w 607639"/>
              <a:gd name="connsiteY26" fmla="*/ 235477 h 593173"/>
              <a:gd name="connsiteX27" fmla="*/ 122360 w 607639"/>
              <a:gd name="connsiteY27" fmla="*/ 296587 h 593173"/>
              <a:gd name="connsiteX28" fmla="*/ 61180 w 607639"/>
              <a:gd name="connsiteY28" fmla="*/ 357697 h 593173"/>
              <a:gd name="connsiteX29" fmla="*/ 0 w 607639"/>
              <a:gd name="connsiteY29" fmla="*/ 296587 h 593173"/>
              <a:gd name="connsiteX30" fmla="*/ 61180 w 607639"/>
              <a:gd name="connsiteY30" fmla="*/ 235477 h 593173"/>
              <a:gd name="connsiteX31" fmla="*/ 286078 w 607639"/>
              <a:gd name="connsiteY31" fmla="*/ 133086 h 593173"/>
              <a:gd name="connsiteX32" fmla="*/ 310554 w 607639"/>
              <a:gd name="connsiteY32" fmla="*/ 137175 h 593173"/>
              <a:gd name="connsiteX33" fmla="*/ 324795 w 607639"/>
              <a:gd name="connsiteY33" fmla="*/ 135752 h 593173"/>
              <a:gd name="connsiteX34" fmla="*/ 324795 w 607639"/>
              <a:gd name="connsiteY34" fmla="*/ 183304 h 593173"/>
              <a:gd name="connsiteX35" fmla="*/ 372501 w 607639"/>
              <a:gd name="connsiteY35" fmla="*/ 200636 h 593173"/>
              <a:gd name="connsiteX36" fmla="*/ 409972 w 607639"/>
              <a:gd name="connsiteY36" fmla="*/ 163217 h 593173"/>
              <a:gd name="connsiteX37" fmla="*/ 422166 w 607639"/>
              <a:gd name="connsiteY37" fmla="*/ 179127 h 593173"/>
              <a:gd name="connsiteX38" fmla="*/ 437118 w 607639"/>
              <a:gd name="connsiteY38" fmla="*/ 190770 h 593173"/>
              <a:gd name="connsiteX39" fmla="*/ 401161 w 607639"/>
              <a:gd name="connsiteY39" fmla="*/ 226767 h 593173"/>
              <a:gd name="connsiteX40" fmla="*/ 424302 w 607639"/>
              <a:gd name="connsiteY40" fmla="*/ 282051 h 593173"/>
              <a:gd name="connsiteX41" fmla="*/ 472097 w 607639"/>
              <a:gd name="connsiteY41" fmla="*/ 282051 h 593173"/>
              <a:gd name="connsiteX42" fmla="*/ 470584 w 607639"/>
              <a:gd name="connsiteY42" fmla="*/ 296983 h 593173"/>
              <a:gd name="connsiteX43" fmla="*/ 474411 w 607639"/>
              <a:gd name="connsiteY43" fmla="*/ 320715 h 593173"/>
              <a:gd name="connsiteX44" fmla="*/ 422789 w 607639"/>
              <a:gd name="connsiteY44" fmla="*/ 320715 h 593173"/>
              <a:gd name="connsiteX45" fmla="*/ 405522 w 607639"/>
              <a:gd name="connsiteY45" fmla="*/ 361156 h 593173"/>
              <a:gd name="connsiteX46" fmla="*/ 435961 w 607639"/>
              <a:gd name="connsiteY46" fmla="*/ 391553 h 593173"/>
              <a:gd name="connsiteX47" fmla="*/ 420474 w 607639"/>
              <a:gd name="connsiteY47" fmla="*/ 403463 h 593173"/>
              <a:gd name="connsiteX48" fmla="*/ 408548 w 607639"/>
              <a:gd name="connsiteY48" fmla="*/ 418929 h 593173"/>
              <a:gd name="connsiteX49" fmla="*/ 378642 w 607639"/>
              <a:gd name="connsiteY49" fmla="*/ 389065 h 593173"/>
              <a:gd name="connsiteX50" fmla="*/ 324795 w 607639"/>
              <a:gd name="connsiteY50" fmla="*/ 410574 h 593173"/>
              <a:gd name="connsiteX51" fmla="*/ 324795 w 607639"/>
              <a:gd name="connsiteY51" fmla="*/ 458126 h 593173"/>
              <a:gd name="connsiteX52" fmla="*/ 310554 w 607639"/>
              <a:gd name="connsiteY52" fmla="*/ 456703 h 593173"/>
              <a:gd name="connsiteX53" fmla="*/ 286078 w 607639"/>
              <a:gd name="connsiteY53" fmla="*/ 460792 h 593173"/>
              <a:gd name="connsiteX54" fmla="*/ 286078 w 607639"/>
              <a:gd name="connsiteY54" fmla="*/ 408796 h 593173"/>
              <a:gd name="connsiteX55" fmla="*/ 240330 w 607639"/>
              <a:gd name="connsiteY55" fmla="*/ 387376 h 593173"/>
              <a:gd name="connsiteX56" fmla="*/ 197786 w 607639"/>
              <a:gd name="connsiteY56" fmla="*/ 429772 h 593173"/>
              <a:gd name="connsiteX57" fmla="*/ 186126 w 607639"/>
              <a:gd name="connsiteY57" fmla="*/ 414751 h 593173"/>
              <a:gd name="connsiteX58" fmla="*/ 170195 w 607639"/>
              <a:gd name="connsiteY58" fmla="*/ 402575 h 593173"/>
              <a:gd name="connsiteX59" fmla="*/ 214074 w 607639"/>
              <a:gd name="connsiteY59" fmla="*/ 358756 h 593173"/>
              <a:gd name="connsiteX60" fmla="*/ 198409 w 607639"/>
              <a:gd name="connsiteY60" fmla="*/ 320715 h 593173"/>
              <a:gd name="connsiteX61" fmla="*/ 133792 w 607639"/>
              <a:gd name="connsiteY61" fmla="*/ 320715 h 593173"/>
              <a:gd name="connsiteX62" fmla="*/ 137619 w 607639"/>
              <a:gd name="connsiteY62" fmla="*/ 296983 h 593173"/>
              <a:gd name="connsiteX63" fmla="*/ 136195 w 607639"/>
              <a:gd name="connsiteY63" fmla="*/ 282051 h 593173"/>
              <a:gd name="connsiteX64" fmla="*/ 196896 w 607639"/>
              <a:gd name="connsiteY64" fmla="*/ 282051 h 593173"/>
              <a:gd name="connsiteX65" fmla="*/ 218346 w 607639"/>
              <a:gd name="connsiteY65" fmla="*/ 228989 h 593173"/>
              <a:gd name="connsiteX66" fmla="*/ 180341 w 607639"/>
              <a:gd name="connsiteY66" fmla="*/ 191037 h 593173"/>
              <a:gd name="connsiteX67" fmla="*/ 195828 w 607639"/>
              <a:gd name="connsiteY67" fmla="*/ 179127 h 593173"/>
              <a:gd name="connsiteX68" fmla="*/ 207754 w 607639"/>
              <a:gd name="connsiteY68" fmla="*/ 163750 h 593173"/>
              <a:gd name="connsiteX69" fmla="*/ 246204 w 607639"/>
              <a:gd name="connsiteY69" fmla="*/ 202147 h 593173"/>
              <a:gd name="connsiteX70" fmla="*/ 286078 w 607639"/>
              <a:gd name="connsiteY70" fmla="*/ 185082 h 593173"/>
              <a:gd name="connsiteX71" fmla="*/ 475357 w 607639"/>
              <a:gd name="connsiteY71" fmla="*/ 64144 h 593173"/>
              <a:gd name="connsiteX72" fmla="*/ 518618 w 607639"/>
              <a:gd name="connsiteY72" fmla="*/ 82099 h 593173"/>
              <a:gd name="connsiteX73" fmla="*/ 536510 w 607639"/>
              <a:gd name="connsiteY73" fmla="*/ 125298 h 593173"/>
              <a:gd name="connsiteX74" fmla="*/ 518618 w 607639"/>
              <a:gd name="connsiteY74" fmla="*/ 168497 h 593173"/>
              <a:gd name="connsiteX75" fmla="*/ 475357 w 607639"/>
              <a:gd name="connsiteY75" fmla="*/ 186363 h 593173"/>
              <a:gd name="connsiteX76" fmla="*/ 432007 w 607639"/>
              <a:gd name="connsiteY76" fmla="*/ 168497 h 593173"/>
              <a:gd name="connsiteX77" fmla="*/ 432007 w 607639"/>
              <a:gd name="connsiteY77" fmla="*/ 82099 h 593173"/>
              <a:gd name="connsiteX78" fmla="*/ 475357 w 607639"/>
              <a:gd name="connsiteY78" fmla="*/ 64144 h 593173"/>
              <a:gd name="connsiteX79" fmla="*/ 141775 w 607639"/>
              <a:gd name="connsiteY79" fmla="*/ 64144 h 593173"/>
              <a:gd name="connsiteX80" fmla="*/ 185125 w 607639"/>
              <a:gd name="connsiteY80" fmla="*/ 82099 h 593173"/>
              <a:gd name="connsiteX81" fmla="*/ 203017 w 607639"/>
              <a:gd name="connsiteY81" fmla="*/ 125298 h 593173"/>
              <a:gd name="connsiteX82" fmla="*/ 185125 w 607639"/>
              <a:gd name="connsiteY82" fmla="*/ 168497 h 593173"/>
              <a:gd name="connsiteX83" fmla="*/ 141864 w 607639"/>
              <a:gd name="connsiteY83" fmla="*/ 186363 h 593173"/>
              <a:gd name="connsiteX84" fmla="*/ 98514 w 607639"/>
              <a:gd name="connsiteY84" fmla="*/ 168497 h 593173"/>
              <a:gd name="connsiteX85" fmla="*/ 98514 w 607639"/>
              <a:gd name="connsiteY85" fmla="*/ 82099 h 593173"/>
              <a:gd name="connsiteX86" fmla="*/ 141775 w 607639"/>
              <a:gd name="connsiteY86" fmla="*/ 64144 h 593173"/>
              <a:gd name="connsiteX87" fmla="*/ 310514 w 607639"/>
              <a:gd name="connsiteY87" fmla="*/ 0 h 593173"/>
              <a:gd name="connsiteX88" fmla="*/ 371738 w 607639"/>
              <a:gd name="connsiteY88" fmla="*/ 61119 h 593173"/>
              <a:gd name="connsiteX89" fmla="*/ 310514 w 607639"/>
              <a:gd name="connsiteY89" fmla="*/ 122149 h 593173"/>
              <a:gd name="connsiteX90" fmla="*/ 249378 w 607639"/>
              <a:gd name="connsiteY90" fmla="*/ 61119 h 593173"/>
              <a:gd name="connsiteX91" fmla="*/ 310514 w 607639"/>
              <a:gd name="connsiteY91" fmla="*/ 0 h 593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607639" h="593173">
                <a:moveTo>
                  <a:pt x="310558" y="470883"/>
                </a:moveTo>
                <a:cubicBezTo>
                  <a:pt x="344347" y="470883"/>
                  <a:pt x="371738" y="498259"/>
                  <a:pt x="371738" y="532028"/>
                </a:cubicBezTo>
                <a:cubicBezTo>
                  <a:pt x="371738" y="565797"/>
                  <a:pt x="344347" y="593173"/>
                  <a:pt x="310558" y="593173"/>
                </a:cubicBezTo>
                <a:cubicBezTo>
                  <a:pt x="276769" y="593173"/>
                  <a:pt x="249378" y="565797"/>
                  <a:pt x="249378" y="532028"/>
                </a:cubicBezTo>
                <a:cubicBezTo>
                  <a:pt x="249378" y="498259"/>
                  <a:pt x="276769" y="470883"/>
                  <a:pt x="310558" y="470883"/>
                </a:cubicBezTo>
                <a:close/>
                <a:moveTo>
                  <a:pt x="132267" y="406766"/>
                </a:moveTo>
                <a:cubicBezTo>
                  <a:pt x="147925" y="406766"/>
                  <a:pt x="163583" y="412721"/>
                  <a:pt x="175504" y="424629"/>
                </a:cubicBezTo>
                <a:cubicBezTo>
                  <a:pt x="199347" y="448534"/>
                  <a:pt x="199347" y="487280"/>
                  <a:pt x="175504" y="511097"/>
                </a:cubicBezTo>
                <a:cubicBezTo>
                  <a:pt x="163583" y="523005"/>
                  <a:pt x="147925" y="528959"/>
                  <a:pt x="132267" y="528959"/>
                </a:cubicBezTo>
                <a:cubicBezTo>
                  <a:pt x="116609" y="528959"/>
                  <a:pt x="100951" y="523005"/>
                  <a:pt x="89030" y="511097"/>
                </a:cubicBezTo>
                <a:cubicBezTo>
                  <a:pt x="77465" y="499544"/>
                  <a:pt x="71059" y="484170"/>
                  <a:pt x="71059" y="467907"/>
                </a:cubicBezTo>
                <a:cubicBezTo>
                  <a:pt x="71059" y="451555"/>
                  <a:pt x="77465" y="436181"/>
                  <a:pt x="89030" y="424629"/>
                </a:cubicBezTo>
                <a:cubicBezTo>
                  <a:pt x="100952" y="412721"/>
                  <a:pt x="116610" y="406766"/>
                  <a:pt x="132267" y="406766"/>
                </a:cubicBezTo>
                <a:close/>
                <a:moveTo>
                  <a:pt x="475346" y="397239"/>
                </a:moveTo>
                <a:cubicBezTo>
                  <a:pt x="491024" y="397239"/>
                  <a:pt x="506690" y="403193"/>
                  <a:pt x="518618" y="415102"/>
                </a:cubicBezTo>
                <a:cubicBezTo>
                  <a:pt x="530190" y="426654"/>
                  <a:pt x="536510" y="441939"/>
                  <a:pt x="536510" y="458291"/>
                </a:cubicBezTo>
                <a:cubicBezTo>
                  <a:pt x="536510" y="474643"/>
                  <a:pt x="530190" y="490017"/>
                  <a:pt x="518618" y="501481"/>
                </a:cubicBezTo>
                <a:cubicBezTo>
                  <a:pt x="507046" y="513034"/>
                  <a:pt x="491647" y="519432"/>
                  <a:pt x="475357" y="519432"/>
                </a:cubicBezTo>
                <a:cubicBezTo>
                  <a:pt x="458978" y="519432"/>
                  <a:pt x="443579" y="513034"/>
                  <a:pt x="432007" y="501481"/>
                </a:cubicBezTo>
                <a:cubicBezTo>
                  <a:pt x="408151" y="477664"/>
                  <a:pt x="408151" y="438918"/>
                  <a:pt x="432007" y="415102"/>
                </a:cubicBezTo>
                <a:cubicBezTo>
                  <a:pt x="443980" y="403193"/>
                  <a:pt x="459668" y="397239"/>
                  <a:pt x="475346" y="397239"/>
                </a:cubicBezTo>
                <a:close/>
                <a:moveTo>
                  <a:pt x="546388" y="235477"/>
                </a:moveTo>
                <a:cubicBezTo>
                  <a:pt x="580216" y="235477"/>
                  <a:pt x="607639" y="262837"/>
                  <a:pt x="607639" y="296587"/>
                </a:cubicBezTo>
                <a:cubicBezTo>
                  <a:pt x="607639" y="330337"/>
                  <a:pt x="580216" y="357697"/>
                  <a:pt x="546388" y="357697"/>
                </a:cubicBezTo>
                <a:cubicBezTo>
                  <a:pt x="512560" y="357697"/>
                  <a:pt x="485137" y="330337"/>
                  <a:pt x="485137" y="296587"/>
                </a:cubicBezTo>
                <a:cubicBezTo>
                  <a:pt x="485137" y="262837"/>
                  <a:pt x="512560" y="235477"/>
                  <a:pt x="546388" y="235477"/>
                </a:cubicBezTo>
                <a:close/>
                <a:moveTo>
                  <a:pt x="61180" y="235477"/>
                </a:moveTo>
                <a:cubicBezTo>
                  <a:pt x="94969" y="235477"/>
                  <a:pt x="122360" y="262837"/>
                  <a:pt x="122360" y="296587"/>
                </a:cubicBezTo>
                <a:cubicBezTo>
                  <a:pt x="122360" y="330337"/>
                  <a:pt x="94969" y="357697"/>
                  <a:pt x="61180" y="357697"/>
                </a:cubicBezTo>
                <a:cubicBezTo>
                  <a:pt x="27391" y="357697"/>
                  <a:pt x="0" y="330337"/>
                  <a:pt x="0" y="296587"/>
                </a:cubicBezTo>
                <a:cubicBezTo>
                  <a:pt x="0" y="262837"/>
                  <a:pt x="27391" y="235477"/>
                  <a:pt x="61180" y="235477"/>
                </a:cubicBezTo>
                <a:close/>
                <a:moveTo>
                  <a:pt x="286078" y="133086"/>
                </a:moveTo>
                <a:cubicBezTo>
                  <a:pt x="293733" y="135664"/>
                  <a:pt x="302010" y="137175"/>
                  <a:pt x="310554" y="137175"/>
                </a:cubicBezTo>
                <a:cubicBezTo>
                  <a:pt x="315450" y="137175"/>
                  <a:pt x="320167" y="136641"/>
                  <a:pt x="324795" y="135752"/>
                </a:cubicBezTo>
                <a:lnTo>
                  <a:pt x="324795" y="183304"/>
                </a:lnTo>
                <a:cubicBezTo>
                  <a:pt x="342240" y="185437"/>
                  <a:pt x="358439" y="191570"/>
                  <a:pt x="372501" y="200636"/>
                </a:cubicBezTo>
                <a:lnTo>
                  <a:pt x="409972" y="163217"/>
                </a:lnTo>
                <a:cubicBezTo>
                  <a:pt x="413265" y="168994"/>
                  <a:pt x="417270" y="174327"/>
                  <a:pt x="422166" y="179127"/>
                </a:cubicBezTo>
                <a:cubicBezTo>
                  <a:pt x="426705" y="183748"/>
                  <a:pt x="431778" y="187570"/>
                  <a:pt x="437118" y="190770"/>
                </a:cubicBezTo>
                <a:lnTo>
                  <a:pt x="401161" y="226767"/>
                </a:lnTo>
                <a:cubicBezTo>
                  <a:pt x="413354" y="242410"/>
                  <a:pt x="421632" y="261431"/>
                  <a:pt x="424302" y="282051"/>
                </a:cubicBezTo>
                <a:lnTo>
                  <a:pt x="472097" y="282051"/>
                </a:lnTo>
                <a:cubicBezTo>
                  <a:pt x="471118" y="286851"/>
                  <a:pt x="470584" y="291828"/>
                  <a:pt x="470584" y="296983"/>
                </a:cubicBezTo>
                <a:cubicBezTo>
                  <a:pt x="470584" y="305249"/>
                  <a:pt x="472008" y="313249"/>
                  <a:pt x="474411" y="320715"/>
                </a:cubicBezTo>
                <a:lnTo>
                  <a:pt x="422789" y="320715"/>
                </a:lnTo>
                <a:cubicBezTo>
                  <a:pt x="419673" y="335469"/>
                  <a:pt x="413710" y="349157"/>
                  <a:pt x="405522" y="361156"/>
                </a:cubicBezTo>
                <a:lnTo>
                  <a:pt x="435961" y="391553"/>
                </a:lnTo>
                <a:cubicBezTo>
                  <a:pt x="430443" y="394842"/>
                  <a:pt x="425192" y="398753"/>
                  <a:pt x="420474" y="403463"/>
                </a:cubicBezTo>
                <a:cubicBezTo>
                  <a:pt x="415757" y="408263"/>
                  <a:pt x="411752" y="413418"/>
                  <a:pt x="408548" y="418929"/>
                </a:cubicBezTo>
                <a:lnTo>
                  <a:pt x="378642" y="389065"/>
                </a:lnTo>
                <a:cubicBezTo>
                  <a:pt x="363156" y="400530"/>
                  <a:pt x="344821" y="408085"/>
                  <a:pt x="324795" y="410574"/>
                </a:cubicBezTo>
                <a:lnTo>
                  <a:pt x="324795" y="458126"/>
                </a:lnTo>
                <a:cubicBezTo>
                  <a:pt x="320167" y="457237"/>
                  <a:pt x="315450" y="456703"/>
                  <a:pt x="310554" y="456703"/>
                </a:cubicBezTo>
                <a:cubicBezTo>
                  <a:pt x="302010" y="456703"/>
                  <a:pt x="293733" y="458214"/>
                  <a:pt x="286078" y="460792"/>
                </a:cubicBezTo>
                <a:lnTo>
                  <a:pt x="286078" y="408796"/>
                </a:lnTo>
                <a:cubicBezTo>
                  <a:pt x="269078" y="405152"/>
                  <a:pt x="253503" y="397686"/>
                  <a:pt x="240330" y="387376"/>
                </a:cubicBezTo>
                <a:lnTo>
                  <a:pt x="197786" y="429772"/>
                </a:lnTo>
                <a:cubicBezTo>
                  <a:pt x="194671" y="424439"/>
                  <a:pt x="190755" y="419373"/>
                  <a:pt x="186126" y="414751"/>
                </a:cubicBezTo>
                <a:cubicBezTo>
                  <a:pt x="181320" y="409952"/>
                  <a:pt x="175891" y="405863"/>
                  <a:pt x="170195" y="402575"/>
                </a:cubicBezTo>
                <a:lnTo>
                  <a:pt x="214074" y="358756"/>
                </a:lnTo>
                <a:cubicBezTo>
                  <a:pt x="206686" y="347379"/>
                  <a:pt x="201346" y="334491"/>
                  <a:pt x="198409" y="320715"/>
                </a:cubicBezTo>
                <a:lnTo>
                  <a:pt x="133792" y="320715"/>
                </a:lnTo>
                <a:cubicBezTo>
                  <a:pt x="136284" y="313249"/>
                  <a:pt x="137619" y="305249"/>
                  <a:pt x="137619" y="296983"/>
                </a:cubicBezTo>
                <a:cubicBezTo>
                  <a:pt x="137619" y="291828"/>
                  <a:pt x="137174" y="286851"/>
                  <a:pt x="136195" y="282051"/>
                </a:cubicBezTo>
                <a:lnTo>
                  <a:pt x="196896" y="282051"/>
                </a:lnTo>
                <a:cubicBezTo>
                  <a:pt x="199477" y="262409"/>
                  <a:pt x="207042" y="244188"/>
                  <a:pt x="218346" y="228989"/>
                </a:cubicBezTo>
                <a:lnTo>
                  <a:pt x="180341" y="191037"/>
                </a:lnTo>
                <a:cubicBezTo>
                  <a:pt x="185859" y="187837"/>
                  <a:pt x="191111" y="183837"/>
                  <a:pt x="195828" y="179127"/>
                </a:cubicBezTo>
                <a:cubicBezTo>
                  <a:pt x="200456" y="174416"/>
                  <a:pt x="204461" y="169261"/>
                  <a:pt x="207754" y="163750"/>
                </a:cubicBezTo>
                <a:lnTo>
                  <a:pt x="246204" y="202147"/>
                </a:lnTo>
                <a:cubicBezTo>
                  <a:pt x="258131" y="194059"/>
                  <a:pt x="271570" y="188193"/>
                  <a:pt x="286078" y="185082"/>
                </a:cubicBezTo>
                <a:close/>
                <a:moveTo>
                  <a:pt x="475357" y="64144"/>
                </a:moveTo>
                <a:cubicBezTo>
                  <a:pt x="491647" y="64144"/>
                  <a:pt x="507046" y="70544"/>
                  <a:pt x="518618" y="82099"/>
                </a:cubicBezTo>
                <a:cubicBezTo>
                  <a:pt x="530190" y="93654"/>
                  <a:pt x="536510" y="108943"/>
                  <a:pt x="536510" y="125298"/>
                </a:cubicBezTo>
                <a:cubicBezTo>
                  <a:pt x="536510" y="141653"/>
                  <a:pt x="530190" y="156942"/>
                  <a:pt x="518618" y="168497"/>
                </a:cubicBezTo>
                <a:cubicBezTo>
                  <a:pt x="506690" y="180408"/>
                  <a:pt x="491024" y="186363"/>
                  <a:pt x="475357" y="186363"/>
                </a:cubicBezTo>
                <a:cubicBezTo>
                  <a:pt x="459690" y="186363"/>
                  <a:pt x="443935" y="180408"/>
                  <a:pt x="432007" y="168497"/>
                </a:cubicBezTo>
                <a:cubicBezTo>
                  <a:pt x="408151" y="144675"/>
                  <a:pt x="408151" y="105921"/>
                  <a:pt x="432007" y="82099"/>
                </a:cubicBezTo>
                <a:cubicBezTo>
                  <a:pt x="443579" y="70544"/>
                  <a:pt x="458978" y="64144"/>
                  <a:pt x="475357" y="64144"/>
                </a:cubicBezTo>
                <a:close/>
                <a:moveTo>
                  <a:pt x="141775" y="64144"/>
                </a:moveTo>
                <a:cubicBezTo>
                  <a:pt x="158154" y="64144"/>
                  <a:pt x="173553" y="70544"/>
                  <a:pt x="185125" y="82099"/>
                </a:cubicBezTo>
                <a:cubicBezTo>
                  <a:pt x="196697" y="93654"/>
                  <a:pt x="203017" y="108943"/>
                  <a:pt x="203017" y="125298"/>
                </a:cubicBezTo>
                <a:cubicBezTo>
                  <a:pt x="203017" y="141653"/>
                  <a:pt x="196697" y="156942"/>
                  <a:pt x="185125" y="168497"/>
                </a:cubicBezTo>
                <a:cubicBezTo>
                  <a:pt x="173197" y="180408"/>
                  <a:pt x="157531" y="186363"/>
                  <a:pt x="141864" y="186363"/>
                </a:cubicBezTo>
                <a:cubicBezTo>
                  <a:pt x="126108" y="186363"/>
                  <a:pt x="110442" y="180408"/>
                  <a:pt x="98514" y="168497"/>
                </a:cubicBezTo>
                <a:cubicBezTo>
                  <a:pt x="74658" y="144675"/>
                  <a:pt x="74658" y="105921"/>
                  <a:pt x="98514" y="82099"/>
                </a:cubicBezTo>
                <a:cubicBezTo>
                  <a:pt x="110086" y="70544"/>
                  <a:pt x="125485" y="64144"/>
                  <a:pt x="141775" y="64144"/>
                </a:cubicBezTo>
                <a:close/>
                <a:moveTo>
                  <a:pt x="310514" y="0"/>
                </a:moveTo>
                <a:cubicBezTo>
                  <a:pt x="344329" y="0"/>
                  <a:pt x="371738" y="27450"/>
                  <a:pt x="371738" y="61119"/>
                </a:cubicBezTo>
                <a:cubicBezTo>
                  <a:pt x="371738" y="94788"/>
                  <a:pt x="344329" y="122149"/>
                  <a:pt x="310514" y="122149"/>
                </a:cubicBezTo>
                <a:cubicBezTo>
                  <a:pt x="276787" y="122149"/>
                  <a:pt x="249378" y="94788"/>
                  <a:pt x="249378" y="61119"/>
                </a:cubicBezTo>
                <a:cubicBezTo>
                  <a:pt x="249378" y="27361"/>
                  <a:pt x="276787" y="0"/>
                  <a:pt x="310514" y="0"/>
                </a:cubicBezTo>
                <a:close/>
              </a:path>
            </a:pathLst>
          </a:custGeom>
          <a:solidFill>
            <a:srgbClr val="9A2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3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sḷïḓè">
            <a:extLst>
              <a:ext uri="{FF2B5EF4-FFF2-40B4-BE49-F238E27FC236}">
                <a16:creationId xmlns:a16="http://schemas.microsoft.com/office/drawing/2014/main" xmlns="" id="{C8BBEB7A-FF76-438F-8E1B-AF6A2296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085" y="3607467"/>
            <a:ext cx="3002294" cy="738000"/>
          </a:xfrm>
        </p:spPr>
        <p:txBody>
          <a:bodyPr/>
          <a:lstStyle/>
          <a:p>
            <a:r>
              <a:rPr lang="en-US" altLang="zh-CN" sz="2800" dirty="0" err="1">
                <a:sym typeface="Arial" panose="020B0604020202020204" pitchFamily="34" charset="0"/>
              </a:rPr>
              <a:t>Noanix</a:t>
            </a:r>
            <a:endParaRPr lang="zh-CN" altLang="en-US" sz="2800" dirty="0">
              <a:sym typeface="Arial" panose="020B0604020202020204" pitchFamily="34" charset="0"/>
            </a:endParaRPr>
          </a:p>
        </p:txBody>
      </p:sp>
      <p:sp>
        <p:nvSpPr>
          <p:cNvPr id="8" name="íşḷïďè">
            <a:extLst>
              <a:ext uri="{FF2B5EF4-FFF2-40B4-BE49-F238E27FC236}">
                <a16:creationId xmlns:a16="http://schemas.microsoft.com/office/drawing/2014/main" xmlns="" id="{B46E4545-AA93-4A87-9828-5789A4CF16F2}"/>
              </a:ext>
            </a:extLst>
          </p:cNvPr>
          <p:cNvSpPr txBox="1"/>
          <p:nvPr/>
        </p:nvSpPr>
        <p:spPr>
          <a:xfrm>
            <a:off x="1854285" y="2895145"/>
            <a:ext cx="110054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02</a:t>
            </a:r>
            <a:endParaRPr lang="zh-CN" altLang="en-US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09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256934" y="6139935"/>
            <a:ext cx="26084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Times New Roman" pitchFamily="18" charset="0"/>
                <a:cs typeface="Times New Roman" pitchFamily="18" charset="0"/>
                <a:hlinkClick r:id="rId4"/>
              </a:rPr>
              <a:t>http://www.eudipia.com/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그림 9" descr="NOANIX">
            <a:extLst>
              <a:ext uri="{FF2B5EF4-FFF2-40B4-BE49-F238E27FC236}">
                <a16:creationId xmlns:a16="http://schemas.microsoft.com/office/drawing/2014/main" xmlns="" id="{E691B404-70A0-4CF3-A07B-4AB54A627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9000"/>
                    </a14:imgEffect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791" y="110184"/>
            <a:ext cx="2025014" cy="547461"/>
          </a:xfrm>
          <a:prstGeom prst="rect">
            <a:avLst/>
          </a:prstGeom>
          <a:noFill/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2146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iśḻíḋe"/>
          <p:cNvGrpSpPr/>
          <p:nvPr/>
        </p:nvGrpSpPr>
        <p:grpSpPr>
          <a:xfrm>
            <a:off x="1132765" y="1168154"/>
            <a:ext cx="9894626" cy="4797790"/>
            <a:chOff x="1733240" y="1382362"/>
            <a:chExt cx="8704984" cy="4376402"/>
          </a:xfrm>
        </p:grpSpPr>
        <p:grpSp>
          <p:nvGrpSpPr>
            <p:cNvPr id="10" name="iślîḋê">
              <a:extLst>
                <a:ext uri="{FF2B5EF4-FFF2-40B4-BE49-F238E27FC236}">
                  <a16:creationId xmlns:a16="http://schemas.microsoft.com/office/drawing/2014/main" xmlns="" id="{2A93411A-C43D-482E-8911-434548D1D6F6}"/>
                </a:ext>
              </a:extLst>
            </p:cNvPr>
            <p:cNvGrpSpPr/>
            <p:nvPr/>
          </p:nvGrpSpPr>
          <p:grpSpPr>
            <a:xfrm>
              <a:off x="4238777" y="2962676"/>
              <a:ext cx="3701918" cy="1853653"/>
              <a:chOff x="3753146" y="2814451"/>
              <a:chExt cx="4685708" cy="2346264"/>
            </a:xfrm>
          </p:grpSpPr>
          <p:sp>
            <p:nvSpPr>
              <p:cNvPr id="22" name="ïsḷîďé">
                <a:extLst>
                  <a:ext uri="{FF2B5EF4-FFF2-40B4-BE49-F238E27FC236}">
                    <a16:creationId xmlns:a16="http://schemas.microsoft.com/office/drawing/2014/main" xmlns="" id="{F3073B1F-6201-419B-B6FF-2C8BB9139C29}"/>
                  </a:ext>
                </a:extLst>
              </p:cNvPr>
              <p:cNvSpPr/>
              <p:nvPr/>
            </p:nvSpPr>
            <p:spPr bwMode="auto">
              <a:xfrm>
                <a:off x="4854663" y="3917104"/>
                <a:ext cx="2482675" cy="1243611"/>
              </a:xfrm>
              <a:custGeom>
                <a:avLst/>
                <a:gdLst>
                  <a:gd name="T0" fmla="*/ 920 w 920"/>
                  <a:gd name="T1" fmla="*/ 460 h 460"/>
                  <a:gd name="T2" fmla="*/ 888 w 920"/>
                  <a:gd name="T3" fmla="*/ 460 h 460"/>
                  <a:gd name="T4" fmla="*/ 460 w 920"/>
                  <a:gd name="T5" fmla="*/ 32 h 460"/>
                  <a:gd name="T6" fmla="*/ 32 w 920"/>
                  <a:gd name="T7" fmla="*/ 460 h 460"/>
                  <a:gd name="T8" fmla="*/ 0 w 920"/>
                  <a:gd name="T9" fmla="*/ 460 h 460"/>
                  <a:gd name="T10" fmla="*/ 460 w 920"/>
                  <a:gd name="T11" fmla="*/ 0 h 460"/>
                  <a:gd name="T12" fmla="*/ 920 w 920"/>
                  <a:gd name="T13" fmla="*/ 460 h 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20" h="460">
                    <a:moveTo>
                      <a:pt x="920" y="460"/>
                    </a:moveTo>
                    <a:cubicBezTo>
                      <a:pt x="888" y="460"/>
                      <a:pt x="888" y="460"/>
                      <a:pt x="888" y="460"/>
                    </a:cubicBezTo>
                    <a:cubicBezTo>
                      <a:pt x="888" y="224"/>
                      <a:pt x="696" y="32"/>
                      <a:pt x="460" y="32"/>
                    </a:cubicBezTo>
                    <a:cubicBezTo>
                      <a:pt x="224" y="32"/>
                      <a:pt x="32" y="224"/>
                      <a:pt x="32" y="460"/>
                    </a:cubicBezTo>
                    <a:cubicBezTo>
                      <a:pt x="0" y="460"/>
                      <a:pt x="0" y="460"/>
                      <a:pt x="0" y="460"/>
                    </a:cubicBezTo>
                    <a:cubicBezTo>
                      <a:pt x="0" y="206"/>
                      <a:pt x="206" y="0"/>
                      <a:pt x="460" y="0"/>
                    </a:cubicBezTo>
                    <a:cubicBezTo>
                      <a:pt x="713" y="0"/>
                      <a:pt x="920" y="206"/>
                      <a:pt x="920" y="46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iṩļíḑê">
                <a:extLst>
                  <a:ext uri="{FF2B5EF4-FFF2-40B4-BE49-F238E27FC236}">
                    <a16:creationId xmlns:a16="http://schemas.microsoft.com/office/drawing/2014/main" xmlns="" id="{054A5524-DA07-4E31-B54E-7B1DB8635C8C}"/>
                  </a:ext>
                </a:extLst>
              </p:cNvPr>
              <p:cNvSpPr/>
              <p:nvPr/>
            </p:nvSpPr>
            <p:spPr bwMode="auto">
              <a:xfrm>
                <a:off x="4919457" y="2814451"/>
                <a:ext cx="2350811" cy="1153808"/>
              </a:xfrm>
              <a:custGeom>
                <a:avLst/>
                <a:gdLst>
                  <a:gd name="T0" fmla="*/ 436 w 871"/>
                  <a:gd name="T1" fmla="*/ 0 h 427"/>
                  <a:gd name="T2" fmla="*/ 0 w 871"/>
                  <a:gd name="T3" fmla="*/ 117 h 427"/>
                  <a:gd name="T4" fmla="*/ 179 w 871"/>
                  <a:gd name="T5" fmla="*/ 427 h 427"/>
                  <a:gd name="T6" fmla="*/ 436 w 871"/>
                  <a:gd name="T7" fmla="*/ 358 h 427"/>
                  <a:gd name="T8" fmla="*/ 692 w 871"/>
                  <a:gd name="T9" fmla="*/ 427 h 427"/>
                  <a:gd name="T10" fmla="*/ 871 w 871"/>
                  <a:gd name="T11" fmla="*/ 117 h 427"/>
                  <a:gd name="T12" fmla="*/ 436 w 871"/>
                  <a:gd name="T13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1" h="427">
                    <a:moveTo>
                      <a:pt x="436" y="0"/>
                    </a:moveTo>
                    <a:cubicBezTo>
                      <a:pt x="277" y="0"/>
                      <a:pt x="128" y="43"/>
                      <a:pt x="0" y="117"/>
                    </a:cubicBezTo>
                    <a:cubicBezTo>
                      <a:pt x="179" y="427"/>
                      <a:pt x="179" y="427"/>
                      <a:pt x="179" y="427"/>
                    </a:cubicBezTo>
                    <a:cubicBezTo>
                      <a:pt x="255" y="383"/>
                      <a:pt x="342" y="358"/>
                      <a:pt x="436" y="358"/>
                    </a:cubicBezTo>
                    <a:cubicBezTo>
                      <a:pt x="529" y="358"/>
                      <a:pt x="617" y="383"/>
                      <a:pt x="692" y="427"/>
                    </a:cubicBezTo>
                    <a:cubicBezTo>
                      <a:pt x="871" y="117"/>
                      <a:pt x="871" y="117"/>
                      <a:pt x="871" y="117"/>
                    </a:cubicBezTo>
                    <a:cubicBezTo>
                      <a:pt x="743" y="43"/>
                      <a:pt x="594" y="0"/>
                      <a:pt x="436" y="0"/>
                    </a:cubicBez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îşľiḋè">
                <a:extLst>
                  <a:ext uri="{FF2B5EF4-FFF2-40B4-BE49-F238E27FC236}">
                    <a16:creationId xmlns:a16="http://schemas.microsoft.com/office/drawing/2014/main" xmlns="" id="{BA98A9C9-967C-4DDC-B6FE-44240D59BDD1}"/>
                  </a:ext>
                </a:extLst>
              </p:cNvPr>
              <p:cNvSpPr/>
              <p:nvPr/>
            </p:nvSpPr>
            <p:spPr bwMode="auto">
              <a:xfrm>
                <a:off x="3753146" y="3157751"/>
                <a:ext cx="1602826" cy="2002964"/>
              </a:xfrm>
              <a:custGeom>
                <a:avLst/>
                <a:gdLst>
                  <a:gd name="T0" fmla="*/ 415 w 594"/>
                  <a:gd name="T1" fmla="*/ 0 h 741"/>
                  <a:gd name="T2" fmla="*/ 0 w 594"/>
                  <a:gd name="T3" fmla="*/ 741 h 741"/>
                  <a:gd name="T4" fmla="*/ 358 w 594"/>
                  <a:gd name="T5" fmla="*/ 741 h 741"/>
                  <a:gd name="T6" fmla="*/ 594 w 594"/>
                  <a:gd name="T7" fmla="*/ 311 h 741"/>
                  <a:gd name="T8" fmla="*/ 415 w 594"/>
                  <a:gd name="T9" fmla="*/ 0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4" h="741">
                    <a:moveTo>
                      <a:pt x="415" y="0"/>
                    </a:moveTo>
                    <a:cubicBezTo>
                      <a:pt x="166" y="153"/>
                      <a:pt x="0" y="428"/>
                      <a:pt x="0" y="741"/>
                    </a:cubicBezTo>
                    <a:cubicBezTo>
                      <a:pt x="358" y="741"/>
                      <a:pt x="358" y="741"/>
                      <a:pt x="358" y="741"/>
                    </a:cubicBezTo>
                    <a:cubicBezTo>
                      <a:pt x="358" y="560"/>
                      <a:pt x="452" y="401"/>
                      <a:pt x="594" y="311"/>
                    </a:cubicBezTo>
                    <a:lnTo>
                      <a:pt x="41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ïSḷíḋè">
                <a:extLst>
                  <a:ext uri="{FF2B5EF4-FFF2-40B4-BE49-F238E27FC236}">
                    <a16:creationId xmlns:a16="http://schemas.microsoft.com/office/drawing/2014/main" xmlns="" id="{EC42722B-A2B9-4C49-A72E-EB3FEE5D9701}"/>
                  </a:ext>
                </a:extLst>
              </p:cNvPr>
              <p:cNvSpPr/>
              <p:nvPr/>
            </p:nvSpPr>
            <p:spPr bwMode="auto">
              <a:xfrm>
                <a:off x="6832618" y="3157751"/>
                <a:ext cx="1606236" cy="2002964"/>
              </a:xfrm>
              <a:custGeom>
                <a:avLst/>
                <a:gdLst>
                  <a:gd name="T0" fmla="*/ 179 w 595"/>
                  <a:gd name="T1" fmla="*/ 0 h 741"/>
                  <a:gd name="T2" fmla="*/ 0 w 595"/>
                  <a:gd name="T3" fmla="*/ 311 h 741"/>
                  <a:gd name="T4" fmla="*/ 237 w 595"/>
                  <a:gd name="T5" fmla="*/ 741 h 741"/>
                  <a:gd name="T6" fmla="*/ 595 w 595"/>
                  <a:gd name="T7" fmla="*/ 741 h 741"/>
                  <a:gd name="T8" fmla="*/ 179 w 595"/>
                  <a:gd name="T9" fmla="*/ 0 h 7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5" h="741">
                    <a:moveTo>
                      <a:pt x="179" y="0"/>
                    </a:moveTo>
                    <a:cubicBezTo>
                      <a:pt x="0" y="311"/>
                      <a:pt x="0" y="311"/>
                      <a:pt x="0" y="311"/>
                    </a:cubicBezTo>
                    <a:cubicBezTo>
                      <a:pt x="142" y="401"/>
                      <a:pt x="237" y="560"/>
                      <a:pt x="237" y="741"/>
                    </a:cubicBezTo>
                    <a:cubicBezTo>
                      <a:pt x="595" y="741"/>
                      <a:pt x="595" y="741"/>
                      <a:pt x="595" y="741"/>
                    </a:cubicBezTo>
                    <a:cubicBezTo>
                      <a:pt x="595" y="428"/>
                      <a:pt x="429" y="153"/>
                      <a:pt x="179" y="0"/>
                    </a:cubicBez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0A1E74"/>
                  </a:solidFill>
                </a:endParaRPr>
              </a:p>
            </p:txBody>
          </p:sp>
        </p:grpSp>
        <p:sp>
          <p:nvSpPr>
            <p:cNvPr id="11" name="iṣľîḑé">
              <a:extLst>
                <a:ext uri="{FF2B5EF4-FFF2-40B4-BE49-F238E27FC236}">
                  <a16:creationId xmlns:a16="http://schemas.microsoft.com/office/drawing/2014/main" xmlns="" id="{91B3CCB7-4273-4505-B8C8-F5AE6368ADE3}"/>
                </a:ext>
              </a:extLst>
            </p:cNvPr>
            <p:cNvSpPr/>
            <p:nvPr/>
          </p:nvSpPr>
          <p:spPr>
            <a:xfrm>
              <a:off x="4073242" y="3484105"/>
              <a:ext cx="834641" cy="8346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iṣliḋe">
              <a:extLst>
                <a:ext uri="{FF2B5EF4-FFF2-40B4-BE49-F238E27FC236}">
                  <a16:creationId xmlns:a16="http://schemas.microsoft.com/office/drawing/2014/main" xmlns="" id="{78BADCEC-BB03-4CF0-B8C0-7303330CE7DC}"/>
                </a:ext>
              </a:extLst>
            </p:cNvPr>
            <p:cNvSpPr/>
            <p:nvPr/>
          </p:nvSpPr>
          <p:spPr>
            <a:xfrm>
              <a:off x="5677655" y="2563607"/>
              <a:ext cx="834641" cy="8346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íṡlïḍe">
              <a:extLst>
                <a:ext uri="{FF2B5EF4-FFF2-40B4-BE49-F238E27FC236}">
                  <a16:creationId xmlns:a16="http://schemas.microsoft.com/office/drawing/2014/main" xmlns="" id="{4FBE14C8-96DD-4EFB-BB1E-C727F98E5D72}"/>
                </a:ext>
              </a:extLst>
            </p:cNvPr>
            <p:cNvSpPr/>
            <p:nvPr/>
          </p:nvSpPr>
          <p:spPr>
            <a:xfrm>
              <a:off x="7269792" y="3484105"/>
              <a:ext cx="834641" cy="834642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4" name="îṣľídé">
              <a:extLst>
                <a:ext uri="{FF2B5EF4-FFF2-40B4-BE49-F238E27FC236}">
                  <a16:creationId xmlns:a16="http://schemas.microsoft.com/office/drawing/2014/main" xmlns="" id="{57FA5121-23C0-441C-BE4D-0E87AC5A73A9}"/>
                </a:ext>
              </a:extLst>
            </p:cNvPr>
            <p:cNvCxnSpPr>
              <a:cxnSpLocks/>
            </p:cNvCxnSpPr>
            <p:nvPr/>
          </p:nvCxnSpPr>
          <p:spPr>
            <a:xfrm>
              <a:off x="3608120" y="4816329"/>
              <a:ext cx="4975761" cy="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îş1îďè">
              <a:extLst>
                <a:ext uri="{FF2B5EF4-FFF2-40B4-BE49-F238E27FC236}">
                  <a16:creationId xmlns:a16="http://schemas.microsoft.com/office/drawing/2014/main" xmlns="" id="{EE078942-18B5-4EA4-A869-C2CD953CE959}"/>
                </a:ext>
              </a:extLst>
            </p:cNvPr>
            <p:cNvSpPr txBox="1"/>
            <p:nvPr/>
          </p:nvSpPr>
          <p:spPr>
            <a:xfrm>
              <a:off x="3441424" y="5000753"/>
              <a:ext cx="5288616" cy="7580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是韩国唯一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一家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提供装备与涂层溶剂定制服务的公司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. </a:t>
              </a:r>
            </a:p>
          </p:txBody>
        </p:sp>
        <p:sp>
          <p:nvSpPr>
            <p:cNvPr id="16" name="î$ļíḍé">
              <a:extLst>
                <a:ext uri="{FF2B5EF4-FFF2-40B4-BE49-F238E27FC236}">
                  <a16:creationId xmlns:a16="http://schemas.microsoft.com/office/drawing/2014/main" xmlns="" id="{82553D7A-920A-419A-88D4-5B4251C68A83}"/>
                </a:ext>
              </a:extLst>
            </p:cNvPr>
            <p:cNvSpPr txBox="1"/>
            <p:nvPr/>
          </p:nvSpPr>
          <p:spPr>
            <a:xfrm>
              <a:off x="2313356" y="2761617"/>
              <a:ext cx="1128068" cy="36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57A8"/>
                  </a:solidFill>
                  <a:latin typeface="微软雅黑" pitchFamily="34" charset="-122"/>
                  <a:ea typeface="微软雅黑" pitchFamily="34" charset="-122"/>
                </a:rPr>
                <a:t>定制设计</a:t>
              </a:r>
              <a:endParaRPr lang="en-US" altLang="zh-CN" sz="1600" b="1" dirty="0">
                <a:solidFill>
                  <a:srgbClr val="3F57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ï$ļîḓe">
              <a:extLst>
                <a:ext uri="{FF2B5EF4-FFF2-40B4-BE49-F238E27FC236}">
                  <a16:creationId xmlns:a16="http://schemas.microsoft.com/office/drawing/2014/main" xmlns="" id="{7C61F36B-7F82-4B1E-8804-246794CEA82E}"/>
                </a:ext>
              </a:extLst>
            </p:cNvPr>
            <p:cNvSpPr txBox="1"/>
            <p:nvPr/>
          </p:nvSpPr>
          <p:spPr>
            <a:xfrm>
              <a:off x="1733240" y="3126443"/>
              <a:ext cx="2288300" cy="96856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400" dirty="0" err="1">
                  <a:latin typeface="微软雅黑" pitchFamily="34" charset="-122"/>
                  <a:ea typeface="微软雅黑" pitchFamily="34" charset="-122"/>
                </a:rPr>
                <a:t>Noanix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一般均为定制设计</a:t>
              </a:r>
              <a:endParaRPr lang="en-US" altLang="zh-CN" sz="1400" dirty="0">
                <a:latin typeface="微软雅黑" pitchFamily="34" charset="-122"/>
                <a:ea typeface="微软雅黑" pitchFamily="34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可根据公司所要求的条件定制制作</a:t>
              </a:r>
              <a:endParaRPr lang="en-US" altLang="zh-CN" sz="14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ïṡ1îḑè">
              <a:extLst>
                <a:ext uri="{FF2B5EF4-FFF2-40B4-BE49-F238E27FC236}">
                  <a16:creationId xmlns:a16="http://schemas.microsoft.com/office/drawing/2014/main" xmlns="" id="{2DBC04B9-7454-4926-84FE-A25652FBE1D1}"/>
                </a:ext>
              </a:extLst>
            </p:cNvPr>
            <p:cNvSpPr txBox="1"/>
            <p:nvPr/>
          </p:nvSpPr>
          <p:spPr>
            <a:xfrm>
              <a:off x="5505081" y="1382362"/>
              <a:ext cx="1128068" cy="36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核心能力</a:t>
              </a:r>
              <a:endParaRPr lang="en-US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íş1îḍe">
              <a:extLst>
                <a:ext uri="{FF2B5EF4-FFF2-40B4-BE49-F238E27FC236}">
                  <a16:creationId xmlns:a16="http://schemas.microsoft.com/office/drawing/2014/main" xmlns="" id="{64142BA8-22B0-4C8A-A7ED-D7443AD90D1F}"/>
                </a:ext>
              </a:extLst>
            </p:cNvPr>
            <p:cNvSpPr txBox="1"/>
            <p:nvPr/>
          </p:nvSpPr>
          <p:spPr>
            <a:xfrm>
              <a:off x="4924965" y="1747188"/>
              <a:ext cx="2288300" cy="67378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>
                <a:lnSpc>
                  <a:spcPct val="150000"/>
                </a:lnSpc>
                <a:spcBef>
                  <a:spcPts val="1200"/>
                </a:spcBef>
                <a:spcAft>
                  <a:spcPts val="1200"/>
                </a:spcAft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具备优秀的超声波喷嘴技术与持久性强的亲水性涂层技术</a:t>
              </a:r>
            </a:p>
          </p:txBody>
        </p:sp>
        <p:sp>
          <p:nvSpPr>
            <p:cNvPr id="20" name="íslîḍê">
              <a:extLst>
                <a:ext uri="{FF2B5EF4-FFF2-40B4-BE49-F238E27FC236}">
                  <a16:creationId xmlns:a16="http://schemas.microsoft.com/office/drawing/2014/main" xmlns="" id="{A7C284BB-2AB8-40D5-AAB8-B9E888D8F357}"/>
                </a:ext>
              </a:extLst>
            </p:cNvPr>
            <p:cNvSpPr txBox="1"/>
            <p:nvPr/>
          </p:nvSpPr>
          <p:spPr>
            <a:xfrm>
              <a:off x="8730040" y="2761617"/>
              <a:ext cx="1128068" cy="364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3F57A8"/>
                  </a:solidFill>
                  <a:latin typeface="微软雅黑" pitchFamily="34" charset="-122"/>
                  <a:ea typeface="微软雅黑" pitchFamily="34" charset="-122"/>
                </a:rPr>
                <a:t>合作意向</a:t>
              </a:r>
              <a:endParaRPr lang="en-US" altLang="zh-CN" sz="2000" b="1" dirty="0">
                <a:solidFill>
                  <a:srgbClr val="3F57A8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ïsľíḓè">
              <a:extLst>
                <a:ext uri="{FF2B5EF4-FFF2-40B4-BE49-F238E27FC236}">
                  <a16:creationId xmlns:a16="http://schemas.microsoft.com/office/drawing/2014/main" xmlns="" id="{0E805B04-72C7-453A-8D3A-98917B69D481}"/>
                </a:ext>
              </a:extLst>
            </p:cNvPr>
            <p:cNvSpPr txBox="1"/>
            <p:nvPr/>
          </p:nvSpPr>
          <p:spPr>
            <a:xfrm>
              <a:off x="8149924" y="3126443"/>
              <a:ext cx="2288300" cy="968569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1500"/>
                </a:lnSpc>
                <a:defRPr sz="900"/>
              </a:lvl1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    寻找医疗器械涂层设备及涂层溶剂的买家</a:t>
              </a:r>
              <a:r>
                <a:rPr lang="en-US" altLang="zh-CN" sz="1400" dirty="0">
                  <a:latin typeface="微软雅黑" pitchFamily="34" charset="-122"/>
                  <a:ea typeface="微软雅黑" pitchFamily="34" charset="-122"/>
                </a:rPr>
                <a:t>, </a:t>
              </a: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主要供货于医疗器械生产厂商</a:t>
              </a:r>
              <a:endParaRPr lang="en-US" altLang="ko-KR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6" name="标题 1"/>
          <p:cNvSpPr txBox="1">
            <a:spLocks/>
          </p:cNvSpPr>
          <p:nvPr/>
        </p:nvSpPr>
        <p:spPr>
          <a:xfrm>
            <a:off x="269226" y="24254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公司介绍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sport_103956">
            <a:extLst>
              <a:ext uri="{FF2B5EF4-FFF2-40B4-BE49-F238E27FC236}">
                <a16:creationId xmlns:a16="http://schemas.microsoft.com/office/drawing/2014/main" xmlns="" id="{54405246-CCE2-4201-BBB1-D3F3EB6E740D}"/>
              </a:ext>
            </a:extLst>
          </p:cNvPr>
          <p:cNvSpPr/>
          <p:nvPr/>
        </p:nvSpPr>
        <p:spPr>
          <a:xfrm>
            <a:off x="3962067" y="3621430"/>
            <a:ext cx="609684" cy="583415"/>
          </a:xfrm>
          <a:custGeom>
            <a:avLst/>
            <a:gdLst>
              <a:gd name="connsiteX0" fmla="*/ 299977 w 599971"/>
              <a:gd name="connsiteY0" fmla="*/ 269104 h 574120"/>
              <a:gd name="connsiteX1" fmla="*/ 315377 w 599971"/>
              <a:gd name="connsiteY1" fmla="*/ 275784 h 574120"/>
              <a:gd name="connsiteX2" fmla="*/ 435994 w 599971"/>
              <a:gd name="connsiteY2" fmla="*/ 401868 h 574120"/>
              <a:gd name="connsiteX3" fmla="*/ 446789 w 599971"/>
              <a:gd name="connsiteY3" fmla="*/ 461394 h 574120"/>
              <a:gd name="connsiteX4" fmla="*/ 396101 w 599971"/>
              <a:gd name="connsiteY4" fmla="*/ 494907 h 574120"/>
              <a:gd name="connsiteX5" fmla="*/ 251548 w 599971"/>
              <a:gd name="connsiteY5" fmla="*/ 494907 h 574120"/>
              <a:gd name="connsiteX6" fmla="*/ 229724 w 599971"/>
              <a:gd name="connsiteY6" fmla="*/ 473112 h 574120"/>
              <a:gd name="connsiteX7" fmla="*/ 251548 w 599971"/>
              <a:gd name="connsiteY7" fmla="*/ 451317 h 574120"/>
              <a:gd name="connsiteX8" fmla="*/ 396101 w 599971"/>
              <a:gd name="connsiteY8" fmla="*/ 451317 h 574120"/>
              <a:gd name="connsiteX9" fmla="*/ 406427 w 599971"/>
              <a:gd name="connsiteY9" fmla="*/ 444286 h 574120"/>
              <a:gd name="connsiteX10" fmla="*/ 404315 w 599971"/>
              <a:gd name="connsiteY10" fmla="*/ 432100 h 574120"/>
              <a:gd name="connsiteX11" fmla="*/ 298716 w 599971"/>
              <a:gd name="connsiteY11" fmla="*/ 321718 h 574120"/>
              <a:gd name="connsiteX12" fmla="*/ 34953 w 599971"/>
              <a:gd name="connsiteY12" fmla="*/ 569667 h 574120"/>
              <a:gd name="connsiteX13" fmla="*/ 21812 w 599971"/>
              <a:gd name="connsiteY13" fmla="*/ 574120 h 574120"/>
              <a:gd name="connsiteX14" fmla="*/ 4447 w 599971"/>
              <a:gd name="connsiteY14" fmla="*/ 565449 h 574120"/>
              <a:gd name="connsiteX15" fmla="*/ 8436 w 599971"/>
              <a:gd name="connsiteY15" fmla="*/ 534982 h 574120"/>
              <a:gd name="connsiteX16" fmla="*/ 284401 w 599971"/>
              <a:gd name="connsiteY16" fmla="*/ 275080 h 574120"/>
              <a:gd name="connsiteX17" fmla="*/ 299977 w 599971"/>
              <a:gd name="connsiteY17" fmla="*/ 269104 h 574120"/>
              <a:gd name="connsiteX18" fmla="*/ 228571 w 599971"/>
              <a:gd name="connsiteY18" fmla="*/ 155030 h 574120"/>
              <a:gd name="connsiteX19" fmla="*/ 329958 w 599971"/>
              <a:gd name="connsiteY19" fmla="*/ 181370 h 574120"/>
              <a:gd name="connsiteX20" fmla="*/ 562772 w 599971"/>
              <a:gd name="connsiteY20" fmla="*/ 208560 h 574120"/>
              <a:gd name="connsiteX21" fmla="*/ 593751 w 599971"/>
              <a:gd name="connsiteY21" fmla="*/ 208794 h 574120"/>
              <a:gd name="connsiteX22" fmla="*/ 593516 w 599971"/>
              <a:gd name="connsiteY22" fmla="*/ 239734 h 574120"/>
              <a:gd name="connsiteX23" fmla="*/ 498701 w 599971"/>
              <a:gd name="connsiteY23" fmla="*/ 267392 h 574120"/>
              <a:gd name="connsiteX24" fmla="*/ 312825 w 599971"/>
              <a:gd name="connsiteY24" fmla="*/ 221686 h 574120"/>
              <a:gd name="connsiteX25" fmla="*/ 173184 w 599971"/>
              <a:gd name="connsiteY25" fmla="*/ 209732 h 574120"/>
              <a:gd name="connsiteX26" fmla="*/ 133521 w 599971"/>
              <a:gd name="connsiteY26" fmla="*/ 273955 h 574120"/>
              <a:gd name="connsiteX27" fmla="*/ 111695 w 599971"/>
              <a:gd name="connsiteY27" fmla="*/ 293410 h 574120"/>
              <a:gd name="connsiteX28" fmla="*/ 109583 w 599971"/>
              <a:gd name="connsiteY28" fmla="*/ 293410 h 574120"/>
              <a:gd name="connsiteX29" fmla="*/ 89869 w 599971"/>
              <a:gd name="connsiteY29" fmla="*/ 269502 h 574120"/>
              <a:gd name="connsiteX30" fmla="*/ 150419 w 599971"/>
              <a:gd name="connsiteY30" fmla="*/ 172463 h 574120"/>
              <a:gd name="connsiteX31" fmla="*/ 228571 w 599971"/>
              <a:gd name="connsiteY31" fmla="*/ 155030 h 574120"/>
              <a:gd name="connsiteX32" fmla="*/ 411367 w 599971"/>
              <a:gd name="connsiteY32" fmla="*/ 43816 h 574120"/>
              <a:gd name="connsiteX33" fmla="*/ 369825 w 599971"/>
              <a:gd name="connsiteY33" fmla="*/ 85290 h 574120"/>
              <a:gd name="connsiteX34" fmla="*/ 411367 w 599971"/>
              <a:gd name="connsiteY34" fmla="*/ 126529 h 574120"/>
              <a:gd name="connsiteX35" fmla="*/ 452674 w 599971"/>
              <a:gd name="connsiteY35" fmla="*/ 85290 h 574120"/>
              <a:gd name="connsiteX36" fmla="*/ 411367 w 599971"/>
              <a:gd name="connsiteY36" fmla="*/ 43816 h 574120"/>
              <a:gd name="connsiteX37" fmla="*/ 411367 w 599971"/>
              <a:gd name="connsiteY37" fmla="*/ 0 h 574120"/>
              <a:gd name="connsiteX38" fmla="*/ 496563 w 599971"/>
              <a:gd name="connsiteY38" fmla="*/ 85290 h 574120"/>
              <a:gd name="connsiteX39" fmla="*/ 411367 w 599971"/>
              <a:gd name="connsiteY39" fmla="*/ 170345 h 574120"/>
              <a:gd name="connsiteX40" fmla="*/ 325936 w 599971"/>
              <a:gd name="connsiteY40" fmla="*/ 85290 h 574120"/>
              <a:gd name="connsiteX41" fmla="*/ 411367 w 599971"/>
              <a:gd name="connsiteY41" fmla="*/ 0 h 574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99971" h="574120">
                <a:moveTo>
                  <a:pt x="299977" y="269104"/>
                </a:moveTo>
                <a:cubicBezTo>
                  <a:pt x="305580" y="269222"/>
                  <a:pt x="311153" y="271448"/>
                  <a:pt x="315377" y="275784"/>
                </a:cubicBezTo>
                <a:lnTo>
                  <a:pt x="435994" y="401868"/>
                </a:lnTo>
                <a:cubicBezTo>
                  <a:pt x="451482" y="418038"/>
                  <a:pt x="455706" y="440771"/>
                  <a:pt x="446789" y="461394"/>
                </a:cubicBezTo>
                <a:cubicBezTo>
                  <a:pt x="437872" y="482018"/>
                  <a:pt x="418394" y="494907"/>
                  <a:pt x="396101" y="494907"/>
                </a:cubicBezTo>
                <a:lnTo>
                  <a:pt x="251548" y="494907"/>
                </a:lnTo>
                <a:cubicBezTo>
                  <a:pt x="239580" y="494907"/>
                  <a:pt x="229724" y="485064"/>
                  <a:pt x="229724" y="473112"/>
                </a:cubicBezTo>
                <a:cubicBezTo>
                  <a:pt x="229724" y="460926"/>
                  <a:pt x="239580" y="451317"/>
                  <a:pt x="251548" y="451317"/>
                </a:cubicBezTo>
                <a:lnTo>
                  <a:pt x="396101" y="451317"/>
                </a:lnTo>
                <a:cubicBezTo>
                  <a:pt x="402907" y="451317"/>
                  <a:pt x="405723" y="446395"/>
                  <a:pt x="406427" y="444286"/>
                </a:cubicBezTo>
                <a:cubicBezTo>
                  <a:pt x="407365" y="442177"/>
                  <a:pt x="409008" y="436787"/>
                  <a:pt x="404315" y="432100"/>
                </a:cubicBezTo>
                <a:lnTo>
                  <a:pt x="298716" y="321718"/>
                </a:lnTo>
                <a:cubicBezTo>
                  <a:pt x="222919" y="393899"/>
                  <a:pt x="45044" y="562402"/>
                  <a:pt x="34953" y="569667"/>
                </a:cubicBezTo>
                <a:cubicBezTo>
                  <a:pt x="31198" y="572714"/>
                  <a:pt x="26505" y="574120"/>
                  <a:pt x="21812" y="574120"/>
                </a:cubicBezTo>
                <a:cubicBezTo>
                  <a:pt x="15241" y="574120"/>
                  <a:pt x="8671" y="571073"/>
                  <a:pt x="4447" y="565449"/>
                </a:cubicBezTo>
                <a:cubicBezTo>
                  <a:pt x="-2828" y="555840"/>
                  <a:pt x="-951" y="542247"/>
                  <a:pt x="8436" y="534982"/>
                </a:cubicBezTo>
                <a:cubicBezTo>
                  <a:pt x="19934" y="525608"/>
                  <a:pt x="179506" y="374448"/>
                  <a:pt x="284401" y="275080"/>
                </a:cubicBezTo>
                <a:cubicBezTo>
                  <a:pt x="288742" y="270979"/>
                  <a:pt x="294374" y="268987"/>
                  <a:pt x="299977" y="269104"/>
                </a:cubicBezTo>
                <a:close/>
                <a:moveTo>
                  <a:pt x="228571" y="155030"/>
                </a:moveTo>
                <a:cubicBezTo>
                  <a:pt x="258553" y="156524"/>
                  <a:pt x="292407" y="165314"/>
                  <a:pt x="329958" y="181370"/>
                </a:cubicBezTo>
                <a:cubicBezTo>
                  <a:pt x="503864" y="255673"/>
                  <a:pt x="562068" y="209028"/>
                  <a:pt x="562772" y="208560"/>
                </a:cubicBezTo>
                <a:cubicBezTo>
                  <a:pt x="571221" y="200121"/>
                  <a:pt x="585068" y="200356"/>
                  <a:pt x="593751" y="208794"/>
                </a:cubicBezTo>
                <a:cubicBezTo>
                  <a:pt x="602200" y="217467"/>
                  <a:pt x="601965" y="231296"/>
                  <a:pt x="593516" y="239734"/>
                </a:cubicBezTo>
                <a:cubicBezTo>
                  <a:pt x="589057" y="244187"/>
                  <a:pt x="562303" y="267392"/>
                  <a:pt x="498701" y="267392"/>
                </a:cubicBezTo>
                <a:cubicBezTo>
                  <a:pt x="455283" y="267627"/>
                  <a:pt x="394967" y="256610"/>
                  <a:pt x="312825" y="221686"/>
                </a:cubicBezTo>
                <a:cubicBezTo>
                  <a:pt x="252275" y="195902"/>
                  <a:pt x="204163" y="191683"/>
                  <a:pt x="173184" y="209732"/>
                </a:cubicBezTo>
                <a:cubicBezTo>
                  <a:pt x="138450" y="230124"/>
                  <a:pt x="133521" y="273487"/>
                  <a:pt x="133521" y="273955"/>
                </a:cubicBezTo>
                <a:cubicBezTo>
                  <a:pt x="132348" y="284972"/>
                  <a:pt x="122725" y="293410"/>
                  <a:pt x="111695" y="293410"/>
                </a:cubicBezTo>
                <a:cubicBezTo>
                  <a:pt x="110991" y="293410"/>
                  <a:pt x="110287" y="293410"/>
                  <a:pt x="109583" y="293410"/>
                </a:cubicBezTo>
                <a:cubicBezTo>
                  <a:pt x="97613" y="292238"/>
                  <a:pt x="88695" y="281456"/>
                  <a:pt x="89869" y="269502"/>
                </a:cubicBezTo>
                <a:cubicBezTo>
                  <a:pt x="90103" y="266924"/>
                  <a:pt x="96675" y="204341"/>
                  <a:pt x="150419" y="172463"/>
                </a:cubicBezTo>
                <a:cubicBezTo>
                  <a:pt x="172480" y="159337"/>
                  <a:pt x="198589" y="153536"/>
                  <a:pt x="228571" y="155030"/>
                </a:cubicBezTo>
                <a:close/>
                <a:moveTo>
                  <a:pt x="411367" y="43816"/>
                </a:moveTo>
                <a:cubicBezTo>
                  <a:pt x="388366" y="43816"/>
                  <a:pt x="369825" y="62327"/>
                  <a:pt x="369825" y="85290"/>
                </a:cubicBezTo>
                <a:cubicBezTo>
                  <a:pt x="369825" y="108018"/>
                  <a:pt x="388366" y="126529"/>
                  <a:pt x="411367" y="126529"/>
                </a:cubicBezTo>
                <a:cubicBezTo>
                  <a:pt x="434133" y="126529"/>
                  <a:pt x="452674" y="108018"/>
                  <a:pt x="452674" y="85290"/>
                </a:cubicBezTo>
                <a:cubicBezTo>
                  <a:pt x="452674" y="62327"/>
                  <a:pt x="434133" y="43816"/>
                  <a:pt x="411367" y="43816"/>
                </a:cubicBezTo>
                <a:close/>
                <a:moveTo>
                  <a:pt x="411367" y="0"/>
                </a:moveTo>
                <a:cubicBezTo>
                  <a:pt x="458307" y="0"/>
                  <a:pt x="496563" y="38193"/>
                  <a:pt x="496563" y="85290"/>
                </a:cubicBezTo>
                <a:cubicBezTo>
                  <a:pt x="496563" y="132152"/>
                  <a:pt x="458307" y="170345"/>
                  <a:pt x="411367" y="170345"/>
                </a:cubicBezTo>
                <a:cubicBezTo>
                  <a:pt x="364192" y="170345"/>
                  <a:pt x="325936" y="132152"/>
                  <a:pt x="325936" y="85290"/>
                </a:cubicBezTo>
                <a:cubicBezTo>
                  <a:pt x="325936" y="38193"/>
                  <a:pt x="364192" y="0"/>
                  <a:pt x="4113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quality_345558">
            <a:extLst>
              <a:ext uri="{FF2B5EF4-FFF2-40B4-BE49-F238E27FC236}">
                <a16:creationId xmlns:a16="http://schemas.microsoft.com/office/drawing/2014/main" xmlns="" id="{54405246-CCE2-4201-BBB1-D3F3EB6E740D}"/>
              </a:ext>
            </a:extLst>
          </p:cNvPr>
          <p:cNvSpPr/>
          <p:nvPr/>
        </p:nvSpPr>
        <p:spPr>
          <a:xfrm>
            <a:off x="5804115" y="2616440"/>
            <a:ext cx="609685" cy="608400"/>
          </a:xfrm>
          <a:custGeom>
            <a:avLst/>
            <a:gdLst>
              <a:gd name="connsiteX0" fmla="*/ 482781 w 608485"/>
              <a:gd name="connsiteY0" fmla="*/ 193490 h 573061"/>
              <a:gd name="connsiteX1" fmla="*/ 608414 w 608485"/>
              <a:gd name="connsiteY1" fmla="*/ 193490 h 573061"/>
              <a:gd name="connsiteX2" fmla="*/ 342383 w 608485"/>
              <a:gd name="connsiteY2" fmla="*/ 559160 h 573061"/>
              <a:gd name="connsiteX3" fmla="*/ 427996 w 608485"/>
              <a:gd name="connsiteY3" fmla="*/ 336143 h 573061"/>
              <a:gd name="connsiteX4" fmla="*/ 314651 w 608485"/>
              <a:gd name="connsiteY4" fmla="*/ 193490 h 573061"/>
              <a:gd name="connsiteX5" fmla="*/ 460439 w 608485"/>
              <a:gd name="connsiteY5" fmla="*/ 193490 h 573061"/>
              <a:gd name="connsiteX6" fmla="*/ 314651 w 608485"/>
              <a:gd name="connsiteY6" fmla="*/ 573061 h 573061"/>
              <a:gd name="connsiteX7" fmla="*/ 214771 w 608485"/>
              <a:gd name="connsiteY7" fmla="*/ 193490 h 573061"/>
              <a:gd name="connsiteX8" fmla="*/ 293763 w 608485"/>
              <a:gd name="connsiteY8" fmla="*/ 193490 h 573061"/>
              <a:gd name="connsiteX9" fmla="*/ 293763 w 608485"/>
              <a:gd name="connsiteY9" fmla="*/ 573061 h 573061"/>
              <a:gd name="connsiteX10" fmla="*/ 164276 w 608485"/>
              <a:gd name="connsiteY10" fmla="*/ 235572 h 573061"/>
              <a:gd name="connsiteX11" fmla="*/ 164276 w 608485"/>
              <a:gd name="connsiteY11" fmla="*/ 235294 h 573061"/>
              <a:gd name="connsiteX12" fmla="*/ 167896 w 608485"/>
              <a:gd name="connsiteY12" fmla="*/ 223615 h 573061"/>
              <a:gd name="connsiteX13" fmla="*/ 185254 w 608485"/>
              <a:gd name="connsiteY13" fmla="*/ 214346 h 573061"/>
              <a:gd name="connsiteX14" fmla="*/ 214771 w 608485"/>
              <a:gd name="connsiteY14" fmla="*/ 193490 h 573061"/>
              <a:gd name="connsiteX15" fmla="*/ 0 w 608485"/>
              <a:gd name="connsiteY15" fmla="*/ 193490 h 573061"/>
              <a:gd name="connsiteX16" fmla="*/ 50977 w 608485"/>
              <a:gd name="connsiteY16" fmla="*/ 193490 h 573061"/>
              <a:gd name="connsiteX17" fmla="*/ 80505 w 608485"/>
              <a:gd name="connsiteY17" fmla="*/ 214349 h 573061"/>
              <a:gd name="connsiteX18" fmla="*/ 95362 w 608485"/>
              <a:gd name="connsiteY18" fmla="*/ 220560 h 573061"/>
              <a:gd name="connsiteX19" fmla="*/ 101398 w 608485"/>
              <a:gd name="connsiteY19" fmla="*/ 235300 h 573061"/>
              <a:gd name="connsiteX20" fmla="*/ 132876 w 608485"/>
              <a:gd name="connsiteY20" fmla="*/ 266727 h 573061"/>
              <a:gd name="connsiteX21" fmla="*/ 151354 w 608485"/>
              <a:gd name="connsiteY21" fmla="*/ 260515 h 573061"/>
              <a:gd name="connsiteX22" fmla="*/ 266031 w 608485"/>
              <a:gd name="connsiteY22" fmla="*/ 559301 h 573061"/>
              <a:gd name="connsiteX23" fmla="*/ 132851 w 608485"/>
              <a:gd name="connsiteY23" fmla="*/ 119961 h 573061"/>
              <a:gd name="connsiteX24" fmla="*/ 143527 w 608485"/>
              <a:gd name="connsiteY24" fmla="*/ 155089 h 573061"/>
              <a:gd name="connsiteX25" fmla="*/ 151233 w 608485"/>
              <a:gd name="connsiteY25" fmla="*/ 164450 h 573061"/>
              <a:gd name="connsiteX26" fmla="*/ 195890 w 608485"/>
              <a:gd name="connsiteY26" fmla="*/ 182987 h 573061"/>
              <a:gd name="connsiteX27" fmla="*/ 143527 w 608485"/>
              <a:gd name="connsiteY27" fmla="*/ 210793 h 573061"/>
              <a:gd name="connsiteX28" fmla="*/ 132851 w 608485"/>
              <a:gd name="connsiteY28" fmla="*/ 245920 h 573061"/>
              <a:gd name="connsiteX29" fmla="*/ 114375 w 608485"/>
              <a:gd name="connsiteY29" fmla="*/ 201524 h 573061"/>
              <a:gd name="connsiteX30" fmla="*/ 69719 w 608485"/>
              <a:gd name="connsiteY30" fmla="*/ 182987 h 573061"/>
              <a:gd name="connsiteX31" fmla="*/ 132851 w 608485"/>
              <a:gd name="connsiteY31" fmla="*/ 119961 h 573061"/>
              <a:gd name="connsiteX32" fmla="*/ 445550 w 608485"/>
              <a:gd name="connsiteY32" fmla="*/ 75505 h 573061"/>
              <a:gd name="connsiteX33" fmla="*/ 461240 w 608485"/>
              <a:gd name="connsiteY33" fmla="*/ 75505 h 573061"/>
              <a:gd name="connsiteX34" fmla="*/ 490764 w 608485"/>
              <a:gd name="connsiteY34" fmla="*/ 96449 h 573061"/>
              <a:gd name="connsiteX35" fmla="*/ 505804 w 608485"/>
              <a:gd name="connsiteY35" fmla="*/ 102751 h 573061"/>
              <a:gd name="connsiteX36" fmla="*/ 511838 w 608485"/>
              <a:gd name="connsiteY36" fmla="*/ 117393 h 573061"/>
              <a:gd name="connsiteX37" fmla="*/ 543311 w 608485"/>
              <a:gd name="connsiteY37" fmla="*/ 148808 h 573061"/>
              <a:gd name="connsiteX38" fmla="*/ 573763 w 608485"/>
              <a:gd name="connsiteY38" fmla="*/ 124806 h 573061"/>
              <a:gd name="connsiteX39" fmla="*/ 608485 w 608485"/>
              <a:gd name="connsiteY39" fmla="*/ 172532 h 573061"/>
              <a:gd name="connsiteX40" fmla="*/ 482872 w 608485"/>
              <a:gd name="connsiteY40" fmla="*/ 172532 h 573061"/>
              <a:gd name="connsiteX41" fmla="*/ 314651 w 608485"/>
              <a:gd name="connsiteY41" fmla="*/ 75505 h 573061"/>
              <a:gd name="connsiteX42" fmla="*/ 423202 w 608485"/>
              <a:gd name="connsiteY42" fmla="*/ 75505 h 573061"/>
              <a:gd name="connsiteX43" fmla="*/ 460439 w 608485"/>
              <a:gd name="connsiteY43" fmla="*/ 172532 h 573061"/>
              <a:gd name="connsiteX44" fmla="*/ 314651 w 608485"/>
              <a:gd name="connsiteY44" fmla="*/ 172532 h 573061"/>
              <a:gd name="connsiteX45" fmla="*/ 185346 w 608485"/>
              <a:gd name="connsiteY45" fmla="*/ 75505 h 573061"/>
              <a:gd name="connsiteX46" fmla="*/ 293763 w 608485"/>
              <a:gd name="connsiteY46" fmla="*/ 75505 h 573061"/>
              <a:gd name="connsiteX47" fmla="*/ 293763 w 608485"/>
              <a:gd name="connsiteY47" fmla="*/ 172532 h 573061"/>
              <a:gd name="connsiteX48" fmla="*/ 214771 w 608485"/>
              <a:gd name="connsiteY48" fmla="*/ 172532 h 573061"/>
              <a:gd name="connsiteX49" fmla="*/ 185254 w 608485"/>
              <a:gd name="connsiteY49" fmla="*/ 151589 h 573061"/>
              <a:gd name="connsiteX50" fmla="*/ 170402 w 608485"/>
              <a:gd name="connsiteY50" fmla="*/ 145380 h 573061"/>
              <a:gd name="connsiteX51" fmla="*/ 167896 w 608485"/>
              <a:gd name="connsiteY51" fmla="*/ 142414 h 573061"/>
              <a:gd name="connsiteX52" fmla="*/ 164276 w 608485"/>
              <a:gd name="connsiteY52" fmla="*/ 130737 h 573061"/>
              <a:gd name="connsiteX53" fmla="*/ 164276 w 608485"/>
              <a:gd name="connsiteY53" fmla="*/ 130459 h 573061"/>
              <a:gd name="connsiteX54" fmla="*/ 70476 w 608485"/>
              <a:gd name="connsiteY54" fmla="*/ 75505 h 573061"/>
              <a:gd name="connsiteX55" fmla="*/ 162865 w 608485"/>
              <a:gd name="connsiteY55" fmla="*/ 75505 h 573061"/>
              <a:gd name="connsiteX56" fmla="*/ 151351 w 608485"/>
              <a:gd name="connsiteY56" fmla="*/ 105531 h 573061"/>
              <a:gd name="connsiteX57" fmla="*/ 132873 w 608485"/>
              <a:gd name="connsiteY57" fmla="*/ 99322 h 573061"/>
              <a:gd name="connsiteX58" fmla="*/ 101396 w 608485"/>
              <a:gd name="connsiteY58" fmla="*/ 130737 h 573061"/>
              <a:gd name="connsiteX59" fmla="*/ 80504 w 608485"/>
              <a:gd name="connsiteY59" fmla="*/ 151589 h 573061"/>
              <a:gd name="connsiteX60" fmla="*/ 50976 w 608485"/>
              <a:gd name="connsiteY60" fmla="*/ 172532 h 573061"/>
              <a:gd name="connsiteX61" fmla="*/ 0 w 608485"/>
              <a:gd name="connsiteY61" fmla="*/ 172532 h 573061"/>
              <a:gd name="connsiteX62" fmla="*/ 543340 w 608485"/>
              <a:gd name="connsiteY62" fmla="*/ 0 h 573061"/>
              <a:gd name="connsiteX63" fmla="*/ 562277 w 608485"/>
              <a:gd name="connsiteY63" fmla="*/ 45902 h 573061"/>
              <a:gd name="connsiteX64" fmla="*/ 608414 w 608485"/>
              <a:gd name="connsiteY64" fmla="*/ 65004 h 573061"/>
              <a:gd name="connsiteX65" fmla="*/ 559493 w 608485"/>
              <a:gd name="connsiteY65" fmla="*/ 87259 h 573061"/>
              <a:gd name="connsiteX66" fmla="*/ 543340 w 608485"/>
              <a:gd name="connsiteY66" fmla="*/ 130193 h 573061"/>
              <a:gd name="connsiteX67" fmla="*/ 524217 w 608485"/>
              <a:gd name="connsiteY67" fmla="*/ 84106 h 573061"/>
              <a:gd name="connsiteX68" fmla="*/ 478080 w 608485"/>
              <a:gd name="connsiteY68" fmla="*/ 65004 h 573061"/>
              <a:gd name="connsiteX69" fmla="*/ 543340 w 608485"/>
              <a:gd name="connsiteY69" fmla="*/ 0 h 573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8485" h="573061">
                <a:moveTo>
                  <a:pt x="482781" y="193490"/>
                </a:moveTo>
                <a:lnTo>
                  <a:pt x="608414" y="193490"/>
                </a:lnTo>
                <a:lnTo>
                  <a:pt x="342383" y="559160"/>
                </a:lnTo>
                <a:lnTo>
                  <a:pt x="427996" y="336143"/>
                </a:lnTo>
                <a:close/>
                <a:moveTo>
                  <a:pt x="314651" y="193490"/>
                </a:moveTo>
                <a:lnTo>
                  <a:pt x="460439" y="193490"/>
                </a:lnTo>
                <a:lnTo>
                  <a:pt x="314651" y="573061"/>
                </a:lnTo>
                <a:close/>
                <a:moveTo>
                  <a:pt x="214771" y="193490"/>
                </a:moveTo>
                <a:lnTo>
                  <a:pt x="293763" y="193490"/>
                </a:lnTo>
                <a:lnTo>
                  <a:pt x="293763" y="573061"/>
                </a:lnTo>
                <a:lnTo>
                  <a:pt x="164276" y="235572"/>
                </a:lnTo>
                <a:cubicBezTo>
                  <a:pt x="164276" y="235479"/>
                  <a:pt x="164276" y="235387"/>
                  <a:pt x="164276" y="235294"/>
                </a:cubicBezTo>
                <a:cubicBezTo>
                  <a:pt x="164276" y="231123"/>
                  <a:pt x="165575" y="227045"/>
                  <a:pt x="167896" y="223615"/>
                </a:cubicBezTo>
                <a:cubicBezTo>
                  <a:pt x="171702" y="217868"/>
                  <a:pt x="178199" y="214346"/>
                  <a:pt x="185254" y="214346"/>
                </a:cubicBezTo>
                <a:cubicBezTo>
                  <a:pt x="198898" y="214346"/>
                  <a:pt x="210408" y="205633"/>
                  <a:pt x="214771" y="193490"/>
                </a:cubicBezTo>
                <a:close/>
                <a:moveTo>
                  <a:pt x="0" y="193490"/>
                </a:moveTo>
                <a:lnTo>
                  <a:pt x="50977" y="193490"/>
                </a:lnTo>
                <a:cubicBezTo>
                  <a:pt x="55342" y="205635"/>
                  <a:pt x="66856" y="214349"/>
                  <a:pt x="80505" y="214349"/>
                </a:cubicBezTo>
                <a:cubicBezTo>
                  <a:pt x="86077" y="214349"/>
                  <a:pt x="91370" y="216574"/>
                  <a:pt x="95362" y="220560"/>
                </a:cubicBezTo>
                <a:cubicBezTo>
                  <a:pt x="99262" y="224453"/>
                  <a:pt x="101398" y="229738"/>
                  <a:pt x="101398" y="235300"/>
                </a:cubicBezTo>
                <a:cubicBezTo>
                  <a:pt x="101398" y="252636"/>
                  <a:pt x="115512" y="266727"/>
                  <a:pt x="132876" y="266727"/>
                </a:cubicBezTo>
                <a:cubicBezTo>
                  <a:pt x="139840" y="266727"/>
                  <a:pt x="146154" y="264316"/>
                  <a:pt x="151354" y="260515"/>
                </a:cubicBezTo>
                <a:lnTo>
                  <a:pt x="266031" y="559301"/>
                </a:lnTo>
                <a:close/>
                <a:moveTo>
                  <a:pt x="132851" y="119961"/>
                </a:moveTo>
                <a:cubicBezTo>
                  <a:pt x="132851" y="132937"/>
                  <a:pt x="136843" y="145172"/>
                  <a:pt x="143527" y="155089"/>
                </a:cubicBezTo>
                <a:cubicBezTo>
                  <a:pt x="145848" y="158518"/>
                  <a:pt x="148448" y="161670"/>
                  <a:pt x="151233" y="164450"/>
                </a:cubicBezTo>
                <a:cubicBezTo>
                  <a:pt x="162745" y="175943"/>
                  <a:pt x="178528" y="182987"/>
                  <a:pt x="195890" y="182987"/>
                </a:cubicBezTo>
                <a:cubicBezTo>
                  <a:pt x="174165" y="182987"/>
                  <a:pt x="154947" y="193924"/>
                  <a:pt x="143527" y="210793"/>
                </a:cubicBezTo>
                <a:cubicBezTo>
                  <a:pt x="136843" y="220803"/>
                  <a:pt x="132851" y="232944"/>
                  <a:pt x="132851" y="245920"/>
                </a:cubicBezTo>
                <a:cubicBezTo>
                  <a:pt x="132851" y="228588"/>
                  <a:pt x="125795" y="212832"/>
                  <a:pt x="114375" y="201524"/>
                </a:cubicBezTo>
                <a:cubicBezTo>
                  <a:pt x="102956" y="190031"/>
                  <a:pt x="87173" y="182987"/>
                  <a:pt x="69719" y="182987"/>
                </a:cubicBezTo>
                <a:cubicBezTo>
                  <a:pt x="104534" y="182987"/>
                  <a:pt x="132851" y="154718"/>
                  <a:pt x="132851" y="119961"/>
                </a:cubicBezTo>
                <a:close/>
                <a:moveTo>
                  <a:pt x="445550" y="75505"/>
                </a:moveTo>
                <a:lnTo>
                  <a:pt x="461240" y="75505"/>
                </a:lnTo>
                <a:cubicBezTo>
                  <a:pt x="465603" y="87645"/>
                  <a:pt x="477116" y="96449"/>
                  <a:pt x="490764" y="96449"/>
                </a:cubicBezTo>
                <a:cubicBezTo>
                  <a:pt x="496520" y="96449"/>
                  <a:pt x="501626" y="98488"/>
                  <a:pt x="505804" y="102751"/>
                </a:cubicBezTo>
                <a:cubicBezTo>
                  <a:pt x="509703" y="106643"/>
                  <a:pt x="511838" y="111740"/>
                  <a:pt x="511838" y="117393"/>
                </a:cubicBezTo>
                <a:cubicBezTo>
                  <a:pt x="511838" y="134722"/>
                  <a:pt x="525950" y="148808"/>
                  <a:pt x="543311" y="148808"/>
                </a:cubicBezTo>
                <a:cubicBezTo>
                  <a:pt x="558073" y="148808"/>
                  <a:pt x="570421" y="138522"/>
                  <a:pt x="573763" y="124806"/>
                </a:cubicBezTo>
                <a:lnTo>
                  <a:pt x="608485" y="172532"/>
                </a:lnTo>
                <a:lnTo>
                  <a:pt x="482872" y="172532"/>
                </a:lnTo>
                <a:close/>
                <a:moveTo>
                  <a:pt x="314651" y="75505"/>
                </a:moveTo>
                <a:lnTo>
                  <a:pt x="423202" y="75505"/>
                </a:lnTo>
                <a:lnTo>
                  <a:pt x="460439" y="172532"/>
                </a:lnTo>
                <a:lnTo>
                  <a:pt x="314651" y="172532"/>
                </a:lnTo>
                <a:close/>
                <a:moveTo>
                  <a:pt x="185346" y="75505"/>
                </a:moveTo>
                <a:lnTo>
                  <a:pt x="293763" y="75505"/>
                </a:lnTo>
                <a:lnTo>
                  <a:pt x="293763" y="172532"/>
                </a:lnTo>
                <a:lnTo>
                  <a:pt x="214771" y="172532"/>
                </a:lnTo>
                <a:cubicBezTo>
                  <a:pt x="210408" y="160392"/>
                  <a:pt x="198898" y="151589"/>
                  <a:pt x="185254" y="151589"/>
                </a:cubicBezTo>
                <a:cubicBezTo>
                  <a:pt x="179591" y="151589"/>
                  <a:pt x="174393" y="149457"/>
                  <a:pt x="170402" y="145380"/>
                </a:cubicBezTo>
                <a:cubicBezTo>
                  <a:pt x="169381" y="144453"/>
                  <a:pt x="168546" y="143433"/>
                  <a:pt x="167896" y="142414"/>
                </a:cubicBezTo>
                <a:cubicBezTo>
                  <a:pt x="165575" y="138985"/>
                  <a:pt x="164276" y="134722"/>
                  <a:pt x="164276" y="130737"/>
                </a:cubicBezTo>
                <a:cubicBezTo>
                  <a:pt x="164276" y="130645"/>
                  <a:pt x="164276" y="130552"/>
                  <a:pt x="164276" y="130459"/>
                </a:cubicBezTo>
                <a:close/>
                <a:moveTo>
                  <a:pt x="70476" y="75505"/>
                </a:moveTo>
                <a:lnTo>
                  <a:pt x="162865" y="75505"/>
                </a:lnTo>
                <a:lnTo>
                  <a:pt x="151351" y="105531"/>
                </a:lnTo>
                <a:cubicBezTo>
                  <a:pt x="146151" y="101639"/>
                  <a:pt x="139837" y="99322"/>
                  <a:pt x="132873" y="99322"/>
                </a:cubicBezTo>
                <a:cubicBezTo>
                  <a:pt x="115509" y="99322"/>
                  <a:pt x="101396" y="113408"/>
                  <a:pt x="101396" y="130737"/>
                </a:cubicBezTo>
                <a:cubicBezTo>
                  <a:pt x="101396" y="142229"/>
                  <a:pt x="92018" y="151589"/>
                  <a:pt x="80504" y="151589"/>
                </a:cubicBezTo>
                <a:cubicBezTo>
                  <a:pt x="66854" y="151589"/>
                  <a:pt x="55340" y="160392"/>
                  <a:pt x="50976" y="172532"/>
                </a:cubicBezTo>
                <a:lnTo>
                  <a:pt x="0" y="172532"/>
                </a:lnTo>
                <a:close/>
                <a:moveTo>
                  <a:pt x="543340" y="0"/>
                </a:moveTo>
                <a:cubicBezTo>
                  <a:pt x="543340" y="17897"/>
                  <a:pt x="550581" y="34218"/>
                  <a:pt x="562277" y="45902"/>
                </a:cubicBezTo>
                <a:cubicBezTo>
                  <a:pt x="574160" y="57678"/>
                  <a:pt x="590405" y="65004"/>
                  <a:pt x="608414" y="65004"/>
                </a:cubicBezTo>
                <a:cubicBezTo>
                  <a:pt x="588920" y="65004"/>
                  <a:pt x="571468" y="73535"/>
                  <a:pt x="559493" y="87259"/>
                </a:cubicBezTo>
                <a:cubicBezTo>
                  <a:pt x="549467" y="98665"/>
                  <a:pt x="543340" y="113780"/>
                  <a:pt x="543340" y="130193"/>
                </a:cubicBezTo>
                <a:cubicBezTo>
                  <a:pt x="543340" y="112204"/>
                  <a:pt x="536006" y="95790"/>
                  <a:pt x="524217" y="84106"/>
                </a:cubicBezTo>
                <a:cubicBezTo>
                  <a:pt x="512428" y="72237"/>
                  <a:pt x="496182" y="65004"/>
                  <a:pt x="478080" y="65004"/>
                </a:cubicBezTo>
                <a:cubicBezTo>
                  <a:pt x="514191" y="65004"/>
                  <a:pt x="543340" y="35887"/>
                  <a:pt x="5433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greement_126444">
            <a:extLst>
              <a:ext uri="{FF2B5EF4-FFF2-40B4-BE49-F238E27FC236}">
                <a16:creationId xmlns:a16="http://schemas.microsoft.com/office/drawing/2014/main" xmlns="" id="{54405246-CCE2-4201-BBB1-D3F3EB6E740D}"/>
              </a:ext>
            </a:extLst>
          </p:cNvPr>
          <p:cNvSpPr/>
          <p:nvPr/>
        </p:nvSpPr>
        <p:spPr>
          <a:xfrm>
            <a:off x="7655108" y="3664744"/>
            <a:ext cx="609685" cy="540101"/>
          </a:xfrm>
          <a:custGeom>
            <a:avLst/>
            <a:gdLst>
              <a:gd name="T0" fmla="*/ 5423 w 6499"/>
              <a:gd name="T1" fmla="*/ 940 h 5766"/>
              <a:gd name="T2" fmla="*/ 6499 w 6499"/>
              <a:gd name="T3" fmla="*/ 7 h 5766"/>
              <a:gd name="T4" fmla="*/ 4987 w 6499"/>
              <a:gd name="T5" fmla="*/ 792 h 5766"/>
              <a:gd name="T6" fmla="*/ 3216 w 6499"/>
              <a:gd name="T7" fmla="*/ 716 h 5766"/>
              <a:gd name="T8" fmla="*/ 1453 w 6499"/>
              <a:gd name="T9" fmla="*/ 667 h 5766"/>
              <a:gd name="T10" fmla="*/ 0 w 6499"/>
              <a:gd name="T11" fmla="*/ 2664 h 5766"/>
              <a:gd name="T12" fmla="*/ 661 w 6499"/>
              <a:gd name="T13" fmla="*/ 3284 h 5766"/>
              <a:gd name="T14" fmla="*/ 448 w 6499"/>
              <a:gd name="T15" fmla="*/ 4071 h 5766"/>
              <a:gd name="T16" fmla="*/ 844 w 6499"/>
              <a:gd name="T17" fmla="*/ 4279 h 5766"/>
              <a:gd name="T18" fmla="*/ 1080 w 6499"/>
              <a:gd name="T19" fmla="*/ 4576 h 5766"/>
              <a:gd name="T20" fmla="*/ 1583 w 6499"/>
              <a:gd name="T21" fmla="*/ 4775 h 5766"/>
              <a:gd name="T22" fmla="*/ 2017 w 6499"/>
              <a:gd name="T23" fmla="*/ 5327 h 5766"/>
              <a:gd name="T24" fmla="*/ 2405 w 6499"/>
              <a:gd name="T25" fmla="*/ 5234 h 5766"/>
              <a:gd name="T26" fmla="*/ 2535 w 6499"/>
              <a:gd name="T27" fmla="*/ 5395 h 5766"/>
              <a:gd name="T28" fmla="*/ 2876 w 6499"/>
              <a:gd name="T29" fmla="*/ 5576 h 5766"/>
              <a:gd name="T30" fmla="*/ 3165 w 6499"/>
              <a:gd name="T31" fmla="*/ 5494 h 5766"/>
              <a:gd name="T32" fmla="*/ 3701 w 6499"/>
              <a:gd name="T33" fmla="*/ 5660 h 5766"/>
              <a:gd name="T34" fmla="*/ 3832 w 6499"/>
              <a:gd name="T35" fmla="*/ 5267 h 5766"/>
              <a:gd name="T36" fmla="*/ 4495 w 6499"/>
              <a:gd name="T37" fmla="*/ 4970 h 5766"/>
              <a:gd name="T38" fmla="*/ 4988 w 6499"/>
              <a:gd name="T39" fmla="*/ 5020 h 5766"/>
              <a:gd name="T40" fmla="*/ 5597 w 6499"/>
              <a:gd name="T41" fmla="*/ 4588 h 5766"/>
              <a:gd name="T42" fmla="*/ 5503 w 6499"/>
              <a:gd name="T43" fmla="*/ 3760 h 5766"/>
              <a:gd name="T44" fmla="*/ 6296 w 6499"/>
              <a:gd name="T45" fmla="*/ 2963 h 5766"/>
              <a:gd name="T46" fmla="*/ 6499 w 6499"/>
              <a:gd name="T47" fmla="*/ 2528 h 5766"/>
              <a:gd name="T48" fmla="*/ 5795 w 6499"/>
              <a:gd name="T49" fmla="*/ 3035 h 5766"/>
              <a:gd name="T50" fmla="*/ 4857 w 6499"/>
              <a:gd name="T51" fmla="*/ 3514 h 5766"/>
              <a:gd name="T52" fmla="*/ 4769 w 6499"/>
              <a:gd name="T53" fmla="*/ 4088 h 5766"/>
              <a:gd name="T54" fmla="*/ 4331 w 6499"/>
              <a:gd name="T55" fmla="*/ 4082 h 5766"/>
              <a:gd name="T56" fmla="*/ 4173 w 6499"/>
              <a:gd name="T57" fmla="*/ 4456 h 5766"/>
              <a:gd name="T58" fmla="*/ 3747 w 6499"/>
              <a:gd name="T59" fmla="*/ 4507 h 5766"/>
              <a:gd name="T60" fmla="*/ 3473 w 6499"/>
              <a:gd name="T61" fmla="*/ 4915 h 5766"/>
              <a:gd name="T62" fmla="*/ 3065 w 6499"/>
              <a:gd name="T63" fmla="*/ 5251 h 5766"/>
              <a:gd name="T64" fmla="*/ 2867 w 6499"/>
              <a:gd name="T65" fmla="*/ 5322 h 5766"/>
              <a:gd name="T66" fmla="*/ 2707 w 6499"/>
              <a:gd name="T67" fmla="*/ 5102 h 5766"/>
              <a:gd name="T68" fmla="*/ 3423 w 6499"/>
              <a:gd name="T69" fmla="*/ 4496 h 5766"/>
              <a:gd name="T70" fmla="*/ 3345 w 6499"/>
              <a:gd name="T71" fmla="*/ 4266 h 5766"/>
              <a:gd name="T72" fmla="*/ 2255 w 6499"/>
              <a:gd name="T73" fmla="*/ 5022 h 5766"/>
              <a:gd name="T74" fmla="*/ 1884 w 6499"/>
              <a:gd name="T75" fmla="*/ 4962 h 5766"/>
              <a:gd name="T76" fmla="*/ 3155 w 6499"/>
              <a:gd name="T77" fmla="*/ 3735 h 5766"/>
              <a:gd name="T78" fmla="*/ 3075 w 6499"/>
              <a:gd name="T79" fmla="*/ 3503 h 5766"/>
              <a:gd name="T80" fmla="*/ 1791 w 6499"/>
              <a:gd name="T81" fmla="*/ 4404 h 5766"/>
              <a:gd name="T82" fmla="*/ 1285 w 6499"/>
              <a:gd name="T83" fmla="*/ 4435 h 5766"/>
              <a:gd name="T84" fmla="*/ 1439 w 6499"/>
              <a:gd name="T85" fmla="*/ 4004 h 5766"/>
              <a:gd name="T86" fmla="*/ 2809 w 6499"/>
              <a:gd name="T87" fmla="*/ 3011 h 5766"/>
              <a:gd name="T88" fmla="*/ 2612 w 6499"/>
              <a:gd name="T89" fmla="*/ 2895 h 5766"/>
              <a:gd name="T90" fmla="*/ 1167 w 6499"/>
              <a:gd name="T91" fmla="*/ 3884 h 5766"/>
              <a:gd name="T92" fmla="*/ 668 w 6499"/>
              <a:gd name="T93" fmla="*/ 3923 h 5766"/>
              <a:gd name="T94" fmla="*/ 3388 w 6499"/>
              <a:gd name="T95" fmla="*/ 1602 h 5766"/>
              <a:gd name="T96" fmla="*/ 4543 w 6499"/>
              <a:gd name="T97" fmla="*/ 2706 h 5766"/>
              <a:gd name="T98" fmla="*/ 4492 w 6499"/>
              <a:gd name="T99" fmla="*/ 1496 h 5766"/>
              <a:gd name="T100" fmla="*/ 4777 w 6499"/>
              <a:gd name="T101" fmla="*/ 1048 h 5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499" h="5766">
                <a:moveTo>
                  <a:pt x="5048" y="1043"/>
                </a:moveTo>
                <a:cubicBezTo>
                  <a:pt x="5180" y="1043"/>
                  <a:pt x="5309" y="1008"/>
                  <a:pt x="5423" y="940"/>
                </a:cubicBezTo>
                <a:lnTo>
                  <a:pt x="6499" y="304"/>
                </a:lnTo>
                <a:lnTo>
                  <a:pt x="6499" y="7"/>
                </a:lnTo>
                <a:lnTo>
                  <a:pt x="5288" y="712"/>
                </a:lnTo>
                <a:cubicBezTo>
                  <a:pt x="5196" y="766"/>
                  <a:pt x="5092" y="794"/>
                  <a:pt x="4987" y="792"/>
                </a:cubicBezTo>
                <a:lnTo>
                  <a:pt x="3384" y="774"/>
                </a:lnTo>
                <a:cubicBezTo>
                  <a:pt x="3304" y="744"/>
                  <a:pt x="3240" y="726"/>
                  <a:pt x="3216" y="716"/>
                </a:cubicBezTo>
                <a:cubicBezTo>
                  <a:pt x="2715" y="604"/>
                  <a:pt x="2323" y="648"/>
                  <a:pt x="2056" y="720"/>
                </a:cubicBezTo>
                <a:cubicBezTo>
                  <a:pt x="1856" y="774"/>
                  <a:pt x="1643" y="754"/>
                  <a:pt x="1453" y="667"/>
                </a:cubicBezTo>
                <a:lnTo>
                  <a:pt x="0" y="0"/>
                </a:lnTo>
                <a:lnTo>
                  <a:pt x="0" y="2664"/>
                </a:lnTo>
                <a:lnTo>
                  <a:pt x="151" y="2747"/>
                </a:lnTo>
                <a:cubicBezTo>
                  <a:pt x="373" y="2868"/>
                  <a:pt x="551" y="3056"/>
                  <a:pt x="661" y="3284"/>
                </a:cubicBezTo>
                <a:lnTo>
                  <a:pt x="576" y="3354"/>
                </a:lnTo>
                <a:cubicBezTo>
                  <a:pt x="347" y="3520"/>
                  <a:pt x="297" y="3843"/>
                  <a:pt x="448" y="4071"/>
                </a:cubicBezTo>
                <a:cubicBezTo>
                  <a:pt x="532" y="4182"/>
                  <a:pt x="651" y="4252"/>
                  <a:pt x="787" y="4276"/>
                </a:cubicBezTo>
                <a:cubicBezTo>
                  <a:pt x="803" y="4278"/>
                  <a:pt x="827" y="4279"/>
                  <a:pt x="844" y="4279"/>
                </a:cubicBezTo>
                <a:cubicBezTo>
                  <a:pt x="893" y="4282"/>
                  <a:pt x="941" y="4276"/>
                  <a:pt x="983" y="4270"/>
                </a:cubicBezTo>
                <a:cubicBezTo>
                  <a:pt x="985" y="4384"/>
                  <a:pt x="1012" y="4483"/>
                  <a:pt x="1080" y="4576"/>
                </a:cubicBezTo>
                <a:cubicBezTo>
                  <a:pt x="1171" y="4703"/>
                  <a:pt x="1315" y="4760"/>
                  <a:pt x="1469" y="4768"/>
                </a:cubicBezTo>
                <a:cubicBezTo>
                  <a:pt x="1509" y="4771"/>
                  <a:pt x="1551" y="4772"/>
                  <a:pt x="1583" y="4775"/>
                </a:cubicBezTo>
                <a:cubicBezTo>
                  <a:pt x="1568" y="4896"/>
                  <a:pt x="1603" y="5020"/>
                  <a:pt x="1679" y="5122"/>
                </a:cubicBezTo>
                <a:cubicBezTo>
                  <a:pt x="1763" y="5232"/>
                  <a:pt x="1881" y="5303"/>
                  <a:pt x="2017" y="5327"/>
                </a:cubicBezTo>
                <a:cubicBezTo>
                  <a:pt x="2033" y="5328"/>
                  <a:pt x="2057" y="5330"/>
                  <a:pt x="2075" y="5330"/>
                </a:cubicBezTo>
                <a:cubicBezTo>
                  <a:pt x="2196" y="5336"/>
                  <a:pt x="2312" y="5302"/>
                  <a:pt x="2405" y="5234"/>
                </a:cubicBezTo>
                <a:lnTo>
                  <a:pt x="2456" y="5195"/>
                </a:lnTo>
                <a:cubicBezTo>
                  <a:pt x="2468" y="5268"/>
                  <a:pt x="2489" y="5335"/>
                  <a:pt x="2535" y="5395"/>
                </a:cubicBezTo>
                <a:cubicBezTo>
                  <a:pt x="2603" y="5488"/>
                  <a:pt x="2705" y="5551"/>
                  <a:pt x="2827" y="5574"/>
                </a:cubicBezTo>
                <a:cubicBezTo>
                  <a:pt x="2843" y="5575"/>
                  <a:pt x="2859" y="5575"/>
                  <a:pt x="2876" y="5576"/>
                </a:cubicBezTo>
                <a:cubicBezTo>
                  <a:pt x="2973" y="5582"/>
                  <a:pt x="3072" y="5554"/>
                  <a:pt x="3157" y="5494"/>
                </a:cubicBezTo>
                <a:lnTo>
                  <a:pt x="3165" y="5494"/>
                </a:lnTo>
                <a:lnTo>
                  <a:pt x="3225" y="5578"/>
                </a:lnTo>
                <a:cubicBezTo>
                  <a:pt x="3331" y="5730"/>
                  <a:pt x="3549" y="5766"/>
                  <a:pt x="3701" y="5660"/>
                </a:cubicBezTo>
                <a:cubicBezTo>
                  <a:pt x="3828" y="5570"/>
                  <a:pt x="3879" y="5392"/>
                  <a:pt x="3821" y="5251"/>
                </a:cubicBezTo>
                <a:lnTo>
                  <a:pt x="3832" y="5267"/>
                </a:lnTo>
                <a:cubicBezTo>
                  <a:pt x="3932" y="5415"/>
                  <a:pt x="4121" y="5479"/>
                  <a:pt x="4287" y="5411"/>
                </a:cubicBezTo>
                <a:cubicBezTo>
                  <a:pt x="4469" y="5336"/>
                  <a:pt x="4543" y="5139"/>
                  <a:pt x="4495" y="4970"/>
                </a:cubicBezTo>
                <a:cubicBezTo>
                  <a:pt x="4617" y="5107"/>
                  <a:pt x="4828" y="5134"/>
                  <a:pt x="4980" y="5028"/>
                </a:cubicBezTo>
                <a:lnTo>
                  <a:pt x="4988" y="5020"/>
                </a:lnTo>
                <a:cubicBezTo>
                  <a:pt x="5140" y="4915"/>
                  <a:pt x="5184" y="4714"/>
                  <a:pt x="5103" y="4554"/>
                </a:cubicBezTo>
                <a:cubicBezTo>
                  <a:pt x="5235" y="4675"/>
                  <a:pt x="5445" y="4694"/>
                  <a:pt x="5597" y="4588"/>
                </a:cubicBezTo>
                <a:cubicBezTo>
                  <a:pt x="5775" y="4459"/>
                  <a:pt x="5821" y="4210"/>
                  <a:pt x="5692" y="4031"/>
                </a:cubicBezTo>
                <a:lnTo>
                  <a:pt x="5503" y="3760"/>
                </a:lnTo>
                <a:lnTo>
                  <a:pt x="5915" y="3280"/>
                </a:lnTo>
                <a:cubicBezTo>
                  <a:pt x="6023" y="3154"/>
                  <a:pt x="6152" y="3047"/>
                  <a:pt x="6296" y="2963"/>
                </a:cubicBezTo>
                <a:lnTo>
                  <a:pt x="6499" y="2846"/>
                </a:lnTo>
                <a:lnTo>
                  <a:pt x="6499" y="2528"/>
                </a:lnTo>
                <a:lnTo>
                  <a:pt x="6219" y="2687"/>
                </a:lnTo>
                <a:cubicBezTo>
                  <a:pt x="6059" y="2778"/>
                  <a:pt x="5915" y="2895"/>
                  <a:pt x="5795" y="3035"/>
                </a:cubicBezTo>
                <a:lnTo>
                  <a:pt x="5352" y="3548"/>
                </a:lnTo>
                <a:cubicBezTo>
                  <a:pt x="5220" y="3427"/>
                  <a:pt x="5009" y="3408"/>
                  <a:pt x="4857" y="3514"/>
                </a:cubicBezTo>
                <a:cubicBezTo>
                  <a:pt x="4680" y="3643"/>
                  <a:pt x="4633" y="3892"/>
                  <a:pt x="4763" y="4071"/>
                </a:cubicBezTo>
                <a:lnTo>
                  <a:pt x="4769" y="4088"/>
                </a:lnTo>
                <a:lnTo>
                  <a:pt x="4761" y="4088"/>
                </a:lnTo>
                <a:cubicBezTo>
                  <a:pt x="4636" y="4000"/>
                  <a:pt x="4465" y="3991"/>
                  <a:pt x="4331" y="4082"/>
                </a:cubicBezTo>
                <a:lnTo>
                  <a:pt x="4323" y="4090"/>
                </a:lnTo>
                <a:cubicBezTo>
                  <a:pt x="4204" y="4172"/>
                  <a:pt x="4148" y="4316"/>
                  <a:pt x="4173" y="4456"/>
                </a:cubicBezTo>
                <a:lnTo>
                  <a:pt x="4131" y="4487"/>
                </a:lnTo>
                <a:cubicBezTo>
                  <a:pt x="4012" y="4424"/>
                  <a:pt x="3865" y="4424"/>
                  <a:pt x="3747" y="4507"/>
                </a:cubicBezTo>
                <a:cubicBezTo>
                  <a:pt x="3637" y="4583"/>
                  <a:pt x="3581" y="4718"/>
                  <a:pt x="3591" y="4840"/>
                </a:cubicBezTo>
                <a:lnTo>
                  <a:pt x="3473" y="4915"/>
                </a:lnTo>
                <a:cubicBezTo>
                  <a:pt x="3385" y="4894"/>
                  <a:pt x="3287" y="4914"/>
                  <a:pt x="3211" y="4966"/>
                </a:cubicBezTo>
                <a:cubicBezTo>
                  <a:pt x="3117" y="5034"/>
                  <a:pt x="3063" y="5146"/>
                  <a:pt x="3065" y="5251"/>
                </a:cubicBezTo>
                <a:lnTo>
                  <a:pt x="3007" y="5288"/>
                </a:lnTo>
                <a:cubicBezTo>
                  <a:pt x="2972" y="5319"/>
                  <a:pt x="2915" y="5332"/>
                  <a:pt x="2867" y="5322"/>
                </a:cubicBezTo>
                <a:cubicBezTo>
                  <a:pt x="2819" y="5311"/>
                  <a:pt x="2771" y="5284"/>
                  <a:pt x="2740" y="5242"/>
                </a:cubicBezTo>
                <a:cubicBezTo>
                  <a:pt x="2709" y="5207"/>
                  <a:pt x="2696" y="5150"/>
                  <a:pt x="2707" y="5102"/>
                </a:cubicBezTo>
                <a:cubicBezTo>
                  <a:pt x="2717" y="5054"/>
                  <a:pt x="2744" y="5006"/>
                  <a:pt x="2787" y="4975"/>
                </a:cubicBezTo>
                <a:lnTo>
                  <a:pt x="3423" y="4496"/>
                </a:lnTo>
                <a:cubicBezTo>
                  <a:pt x="3456" y="4474"/>
                  <a:pt x="3475" y="4442"/>
                  <a:pt x="3476" y="4402"/>
                </a:cubicBezTo>
                <a:cubicBezTo>
                  <a:pt x="3480" y="4328"/>
                  <a:pt x="3417" y="4266"/>
                  <a:pt x="3345" y="4266"/>
                </a:cubicBezTo>
                <a:cubicBezTo>
                  <a:pt x="3317" y="4266"/>
                  <a:pt x="3295" y="4272"/>
                  <a:pt x="3271" y="4286"/>
                </a:cubicBezTo>
                <a:lnTo>
                  <a:pt x="2255" y="5022"/>
                </a:lnTo>
                <a:cubicBezTo>
                  <a:pt x="2196" y="5059"/>
                  <a:pt x="2129" y="5080"/>
                  <a:pt x="2057" y="5068"/>
                </a:cubicBezTo>
                <a:cubicBezTo>
                  <a:pt x="1985" y="5056"/>
                  <a:pt x="1921" y="5020"/>
                  <a:pt x="1884" y="4962"/>
                </a:cubicBezTo>
                <a:cubicBezTo>
                  <a:pt x="1800" y="4851"/>
                  <a:pt x="1825" y="4682"/>
                  <a:pt x="1944" y="4599"/>
                </a:cubicBezTo>
                <a:lnTo>
                  <a:pt x="3155" y="3735"/>
                </a:lnTo>
                <a:cubicBezTo>
                  <a:pt x="3181" y="3711"/>
                  <a:pt x="3200" y="3678"/>
                  <a:pt x="3200" y="3634"/>
                </a:cubicBezTo>
                <a:cubicBezTo>
                  <a:pt x="3201" y="3564"/>
                  <a:pt x="3144" y="3506"/>
                  <a:pt x="3075" y="3503"/>
                </a:cubicBezTo>
                <a:cubicBezTo>
                  <a:pt x="3035" y="3502"/>
                  <a:pt x="3003" y="3516"/>
                  <a:pt x="2976" y="3547"/>
                </a:cubicBezTo>
                <a:lnTo>
                  <a:pt x="1791" y="4404"/>
                </a:lnTo>
                <a:cubicBezTo>
                  <a:pt x="1757" y="4419"/>
                  <a:pt x="1740" y="4443"/>
                  <a:pt x="1715" y="4466"/>
                </a:cubicBezTo>
                <a:cubicBezTo>
                  <a:pt x="1572" y="4556"/>
                  <a:pt x="1361" y="4536"/>
                  <a:pt x="1285" y="4435"/>
                </a:cubicBezTo>
                <a:cubicBezTo>
                  <a:pt x="1209" y="4326"/>
                  <a:pt x="1225" y="4179"/>
                  <a:pt x="1320" y="4087"/>
                </a:cubicBezTo>
                <a:lnTo>
                  <a:pt x="1439" y="4004"/>
                </a:lnTo>
                <a:lnTo>
                  <a:pt x="2756" y="3106"/>
                </a:lnTo>
                <a:cubicBezTo>
                  <a:pt x="2789" y="3083"/>
                  <a:pt x="2808" y="3051"/>
                  <a:pt x="2809" y="3011"/>
                </a:cubicBezTo>
                <a:cubicBezTo>
                  <a:pt x="2812" y="2967"/>
                  <a:pt x="2791" y="2926"/>
                  <a:pt x="2755" y="2900"/>
                </a:cubicBezTo>
                <a:cubicBezTo>
                  <a:pt x="2708" y="2867"/>
                  <a:pt x="2661" y="2866"/>
                  <a:pt x="2612" y="2895"/>
                </a:cubicBezTo>
                <a:lnTo>
                  <a:pt x="1201" y="3854"/>
                </a:lnTo>
                <a:cubicBezTo>
                  <a:pt x="1192" y="3870"/>
                  <a:pt x="1176" y="3876"/>
                  <a:pt x="1167" y="3884"/>
                </a:cubicBezTo>
                <a:lnTo>
                  <a:pt x="1031" y="3983"/>
                </a:lnTo>
                <a:cubicBezTo>
                  <a:pt x="920" y="4067"/>
                  <a:pt x="751" y="4042"/>
                  <a:pt x="668" y="3923"/>
                </a:cubicBezTo>
                <a:cubicBezTo>
                  <a:pt x="584" y="3812"/>
                  <a:pt x="609" y="3643"/>
                  <a:pt x="728" y="3560"/>
                </a:cubicBezTo>
                <a:lnTo>
                  <a:pt x="3388" y="1602"/>
                </a:lnTo>
                <a:cubicBezTo>
                  <a:pt x="3601" y="1727"/>
                  <a:pt x="3759" y="1979"/>
                  <a:pt x="3759" y="1979"/>
                </a:cubicBezTo>
                <a:cubicBezTo>
                  <a:pt x="4020" y="2798"/>
                  <a:pt x="4345" y="2804"/>
                  <a:pt x="4543" y="2706"/>
                </a:cubicBezTo>
                <a:cubicBezTo>
                  <a:pt x="4645" y="2655"/>
                  <a:pt x="4692" y="2534"/>
                  <a:pt x="4656" y="2424"/>
                </a:cubicBezTo>
                <a:cubicBezTo>
                  <a:pt x="4552" y="2108"/>
                  <a:pt x="4492" y="1496"/>
                  <a:pt x="4492" y="1496"/>
                </a:cubicBezTo>
                <a:cubicBezTo>
                  <a:pt x="4419" y="1338"/>
                  <a:pt x="4184" y="1171"/>
                  <a:pt x="3923" y="1035"/>
                </a:cubicBezTo>
                <a:lnTo>
                  <a:pt x="4777" y="1048"/>
                </a:lnTo>
                <a:lnTo>
                  <a:pt x="5048" y="10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0739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8">
            <a:extLst>
              <a:ext uri="{FF2B5EF4-FFF2-40B4-BE49-F238E27FC236}">
                <a16:creationId xmlns:a16="http://schemas.microsoft.com/office/drawing/2014/main" xmlns="" id="{027552D5-DE6E-425E-8B26-A90F6CF1844D}"/>
              </a:ext>
            </a:extLst>
          </p:cNvPr>
          <p:cNvSpPr txBox="1"/>
          <p:nvPr/>
        </p:nvSpPr>
        <p:spPr>
          <a:xfrm>
            <a:off x="3214996" y="3766150"/>
            <a:ext cx="5841998" cy="316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altLang="zh-CN" sz="1400" dirty="0">
              <a:solidFill>
                <a:schemeClr val="accent5">
                  <a:lumMod val="50000"/>
                </a:schemeClr>
              </a:solidFill>
              <a:ea typeface="+mj-ea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962025" y="923227"/>
            <a:ext cx="4381226" cy="5803910"/>
            <a:chOff x="508912" y="1436499"/>
            <a:chExt cx="4220500" cy="5484022"/>
          </a:xfrm>
        </p:grpSpPr>
        <p:sp>
          <p:nvSpPr>
            <p:cNvPr id="83" name="직사각형 3">
              <a:extLst>
                <a:ext uri="{FF2B5EF4-FFF2-40B4-BE49-F238E27FC236}">
                  <a16:creationId xmlns:a16="http://schemas.microsoft.com/office/drawing/2014/main" xmlns="" id="{DADA1CCC-AA2B-4189-AD28-2A092BEE4FD3}"/>
                </a:ext>
              </a:extLst>
            </p:cNvPr>
            <p:cNvSpPr/>
            <p:nvPr/>
          </p:nvSpPr>
          <p:spPr>
            <a:xfrm>
              <a:off x="672868" y="2672406"/>
              <a:ext cx="2253292" cy="261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200" i="1" dirty="0">
                  <a:solidFill>
                    <a:srgbClr val="004875"/>
                  </a:solidFill>
                </a:rPr>
                <a:t>Pulseless Dispensing Dual </a:t>
              </a:r>
              <a:r>
                <a:rPr lang="zh-CN" altLang="en-US" sz="1200" i="1" dirty="0">
                  <a:solidFill>
                    <a:srgbClr val="004875"/>
                  </a:solidFill>
                </a:rPr>
                <a:t>泵</a:t>
              </a:r>
              <a:endParaRPr lang="en-US" altLang="ko-KR" sz="1200" i="1" dirty="0">
                <a:solidFill>
                  <a:srgbClr val="004875"/>
                </a:solidFill>
              </a:endParaRPr>
            </a:p>
          </p:txBody>
        </p:sp>
        <p:pic>
          <p:nvPicPr>
            <p:cNvPr id="84" name="Picture 7" descr="http://www.noanix.com/file_etc/8f200f3be68764dee5ea84abc9699748.jpg">
              <a:extLst>
                <a:ext uri="{FF2B5EF4-FFF2-40B4-BE49-F238E27FC236}">
                  <a16:creationId xmlns:a16="http://schemas.microsoft.com/office/drawing/2014/main" xmlns="" id="{7C170B0E-D304-40BD-841B-864389987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5792" y="4100918"/>
              <a:ext cx="1092994" cy="1185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Picture 9" descr="http://www.noanix.com/file_etc/8370f41d927a9c0fe23e6be546955433.jpg">
              <a:extLst>
                <a:ext uri="{FF2B5EF4-FFF2-40B4-BE49-F238E27FC236}">
                  <a16:creationId xmlns:a16="http://schemas.microsoft.com/office/drawing/2014/main" xmlns="" id="{5C5E73AB-583E-47EB-98A0-7D8260ED4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1631" y="4048970"/>
              <a:ext cx="1760276" cy="11957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11" descr="http://www.noanix.com/file_etc/710941ba135b9d41b823cead39d67834.jpg">
              <a:extLst>
                <a:ext uri="{FF2B5EF4-FFF2-40B4-BE49-F238E27FC236}">
                  <a16:creationId xmlns:a16="http://schemas.microsoft.com/office/drawing/2014/main" xmlns="" id="{33BC2F65-17B5-40F2-9079-324B9DBC99C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785" r="67322" b="20606"/>
            <a:stretch/>
          </p:blipFill>
          <p:spPr bwMode="auto">
            <a:xfrm>
              <a:off x="3002296" y="1557184"/>
              <a:ext cx="1223050" cy="1041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" name="직사각형 20">
              <a:extLst>
                <a:ext uri="{FF2B5EF4-FFF2-40B4-BE49-F238E27FC236}">
                  <a16:creationId xmlns:a16="http://schemas.microsoft.com/office/drawing/2014/main" xmlns="" id="{1BF86CA8-46BE-45D8-95A1-8462EE09ADAB}"/>
                </a:ext>
              </a:extLst>
            </p:cNvPr>
            <p:cNvSpPr/>
            <p:nvPr/>
          </p:nvSpPr>
          <p:spPr>
            <a:xfrm>
              <a:off x="2275151" y="2464059"/>
              <a:ext cx="733802" cy="218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0" dirty="0">
                  <a:latin typeface="微软雅黑" pitchFamily="34" charset="-122"/>
                  <a:ea typeface="微软雅黑" pitchFamily="34" charset="-122"/>
                </a:rPr>
                <a:t>基于超声波</a:t>
              </a:r>
              <a:endParaRPr lang="ko-KR" altLang="en-US" sz="900" b="0" dirty="0">
                <a:latin typeface="微软雅黑" pitchFamily="34" charset="-122"/>
              </a:endParaRPr>
            </a:p>
          </p:txBody>
        </p:sp>
        <p:sp>
          <p:nvSpPr>
            <p:cNvPr id="88" name="직사각형 21">
              <a:extLst>
                <a:ext uri="{FF2B5EF4-FFF2-40B4-BE49-F238E27FC236}">
                  <a16:creationId xmlns:a16="http://schemas.microsoft.com/office/drawing/2014/main" xmlns="" id="{DD6C0308-BD2F-4088-A17D-89AE0ABFD889}"/>
                </a:ext>
              </a:extLst>
            </p:cNvPr>
            <p:cNvSpPr/>
            <p:nvPr/>
          </p:nvSpPr>
          <p:spPr>
            <a:xfrm>
              <a:off x="675640" y="5094165"/>
              <a:ext cx="770863" cy="2617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i="1" dirty="0">
                  <a:solidFill>
                    <a:srgbClr val="004875"/>
                  </a:solidFill>
                </a:rPr>
                <a:t>涂渡设备</a:t>
              </a:r>
              <a:endParaRPr lang="en-US" altLang="ko-KR" sz="1200" i="1" dirty="0">
                <a:solidFill>
                  <a:srgbClr val="004875"/>
                </a:solidFill>
              </a:endParaRPr>
            </a:p>
          </p:txBody>
        </p:sp>
        <p:pic>
          <p:nvPicPr>
            <p:cNvPr id="89" name="Picture 14" descr="http://www.noanix.com/file_etc/98cdfa3c6dd8d5723341a96b199575b0.jpg">
              <a:extLst>
                <a:ext uri="{FF2B5EF4-FFF2-40B4-BE49-F238E27FC236}">
                  <a16:creationId xmlns:a16="http://schemas.microsoft.com/office/drawing/2014/main" xmlns="" id="{55F67E07-353E-447D-A2B1-0A22DCFF91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51" t="8485" r="49976" b="68970"/>
            <a:stretch/>
          </p:blipFill>
          <p:spPr bwMode="auto">
            <a:xfrm>
              <a:off x="1229113" y="5399478"/>
              <a:ext cx="909528" cy="8727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0" name="직사각형 23">
              <a:extLst>
                <a:ext uri="{FF2B5EF4-FFF2-40B4-BE49-F238E27FC236}">
                  <a16:creationId xmlns:a16="http://schemas.microsoft.com/office/drawing/2014/main" xmlns="" id="{B4DD8025-5E31-4EBE-B8EC-E2FF1581A50D}"/>
                </a:ext>
              </a:extLst>
            </p:cNvPr>
            <p:cNvSpPr/>
            <p:nvPr/>
          </p:nvSpPr>
          <p:spPr>
            <a:xfrm>
              <a:off x="1246840" y="6255409"/>
              <a:ext cx="511438" cy="218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0" dirty="0"/>
                <a:t>喷涂机</a:t>
              </a:r>
              <a:endParaRPr lang="ko-KR" altLang="en-US" sz="900" b="0" dirty="0"/>
            </a:p>
          </p:txBody>
        </p:sp>
        <p:sp>
          <p:nvSpPr>
            <p:cNvPr id="91" name="직사각형 26">
              <a:extLst>
                <a:ext uri="{FF2B5EF4-FFF2-40B4-BE49-F238E27FC236}">
                  <a16:creationId xmlns:a16="http://schemas.microsoft.com/office/drawing/2014/main" xmlns="" id="{2367715A-A0D4-4526-A458-9CF6FFB4E25D}"/>
                </a:ext>
              </a:extLst>
            </p:cNvPr>
            <p:cNvSpPr/>
            <p:nvPr/>
          </p:nvSpPr>
          <p:spPr>
            <a:xfrm>
              <a:off x="2356712" y="6337175"/>
              <a:ext cx="511438" cy="218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0" dirty="0"/>
                <a:t>浸涂机</a:t>
              </a:r>
              <a:endParaRPr lang="ko-KR" altLang="en-US" sz="900" b="0" dirty="0"/>
            </a:p>
          </p:txBody>
        </p:sp>
        <p:sp>
          <p:nvSpPr>
            <p:cNvPr id="92" name="직사각형 27">
              <a:extLst>
                <a:ext uri="{FF2B5EF4-FFF2-40B4-BE49-F238E27FC236}">
                  <a16:creationId xmlns:a16="http://schemas.microsoft.com/office/drawing/2014/main" xmlns="" id="{D494BB1D-E037-4819-8162-50022FFC1084}"/>
                </a:ext>
              </a:extLst>
            </p:cNvPr>
            <p:cNvSpPr/>
            <p:nvPr/>
          </p:nvSpPr>
          <p:spPr>
            <a:xfrm>
              <a:off x="3188864" y="6337175"/>
              <a:ext cx="511438" cy="218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900" b="0" dirty="0"/>
                <a:t>镀膜机</a:t>
              </a:r>
              <a:endParaRPr lang="ko-KR" altLang="en-US" sz="900" b="0" dirty="0"/>
            </a:p>
          </p:txBody>
        </p:sp>
        <p:sp>
          <p:nvSpPr>
            <p:cNvPr id="93" name="Title 2">
              <a:extLst>
                <a:ext uri="{FF2B5EF4-FFF2-40B4-BE49-F238E27FC236}">
                  <a16:creationId xmlns:a16="http://schemas.microsoft.com/office/drawing/2014/main" xmlns="" id="{265D1EA8-DF3C-440A-AD17-42550A687A1A}"/>
                </a:ext>
              </a:extLst>
            </p:cNvPr>
            <p:cNvSpPr txBox="1">
              <a:spLocks/>
            </p:cNvSpPr>
            <p:nvPr/>
          </p:nvSpPr>
          <p:spPr>
            <a:xfrm>
              <a:off x="2048737" y="6693170"/>
              <a:ext cx="984595" cy="22735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100" b="0" kern="1200" baseline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+mn-lt"/>
                </a:defRPr>
              </a:lvl1pPr>
            </a:lstStyle>
            <a:p>
              <a:pPr lvl="0" algn="ctr" latinLnBrk="1">
                <a:lnSpc>
                  <a:spcPct val="100000"/>
                </a:lnSpc>
              </a:pP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产品</a:t>
              </a:r>
              <a:endParaRPr lang="ko-KR" altLang="en-US" sz="1600" b="1" dirty="0">
                <a:latin typeface="微软雅黑" pitchFamily="34" charset="-122"/>
                <a:ea typeface="돋움체" pitchFamily="49" charset="-127"/>
                <a:cs typeface="Arial" panose="020B0604020202020204" pitchFamily="34" charset="0"/>
              </a:endParaRPr>
            </a:p>
          </p:txBody>
        </p:sp>
        <p:sp>
          <p:nvSpPr>
            <p:cNvPr id="94" name="직사각형 30">
              <a:extLst>
                <a:ext uri="{FF2B5EF4-FFF2-40B4-BE49-F238E27FC236}">
                  <a16:creationId xmlns:a16="http://schemas.microsoft.com/office/drawing/2014/main" xmlns="" id="{1697E119-2C42-49D1-B16E-DB067E04CDF1}"/>
                </a:ext>
              </a:extLst>
            </p:cNvPr>
            <p:cNvSpPr/>
            <p:nvPr/>
          </p:nvSpPr>
          <p:spPr>
            <a:xfrm>
              <a:off x="508912" y="1436499"/>
              <a:ext cx="4220500" cy="5147301"/>
            </a:xfrm>
            <a:prstGeom prst="rect">
              <a:avLst/>
            </a:prstGeom>
            <a:noFill/>
            <a:ln w="38100" cmpd="sng">
              <a:solidFill>
                <a:srgbClr val="4276A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ko-KR" altLang="en-US" sz="1500" b="0" dirty="0">
                <a:solidFill>
                  <a:schemeClr val="tx1"/>
                </a:solidFill>
                <a:latin typeface="+mn-lt"/>
                <a:cs typeface="Arial Narrow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600825" y="854720"/>
            <a:ext cx="4454777" cy="5875687"/>
            <a:chOff x="5035224" y="1436631"/>
            <a:chExt cx="4220500" cy="5477400"/>
          </a:xfrm>
        </p:grpSpPr>
        <p:sp>
          <p:nvSpPr>
            <p:cNvPr id="76" name="직사각형 6">
              <a:extLst>
                <a:ext uri="{FF2B5EF4-FFF2-40B4-BE49-F238E27FC236}">
                  <a16:creationId xmlns:a16="http://schemas.microsoft.com/office/drawing/2014/main" xmlns="" id="{3A9E0CCD-F3F6-4FD7-AE0A-07F98EA816CC}"/>
                </a:ext>
              </a:extLst>
            </p:cNvPr>
            <p:cNvSpPr/>
            <p:nvPr/>
          </p:nvSpPr>
          <p:spPr>
            <a:xfrm>
              <a:off x="5035224" y="1436631"/>
              <a:ext cx="4220500" cy="5149244"/>
            </a:xfrm>
            <a:prstGeom prst="rect">
              <a:avLst/>
            </a:prstGeom>
            <a:noFill/>
            <a:ln w="38100" cmpd="sng">
              <a:solidFill>
                <a:srgbClr val="4276AA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0" rIns="72000" bIns="0" rtlCol="0" anchor="ctr"/>
            <a:lstStyle/>
            <a:p>
              <a:pPr algn="ctr">
                <a:lnSpc>
                  <a:spcPct val="90000"/>
                </a:lnSpc>
                <a:spcBef>
                  <a:spcPts val="300"/>
                </a:spcBef>
              </a:pPr>
              <a:endParaRPr lang="ko-KR" altLang="en-US" sz="1500" b="0" dirty="0">
                <a:solidFill>
                  <a:schemeClr val="tx1"/>
                </a:solidFill>
                <a:latin typeface="+mn-lt"/>
                <a:cs typeface="Arial Narrow" pitchFamily="34" charset="0"/>
              </a:endParaRPr>
            </a:p>
          </p:txBody>
        </p:sp>
        <p:sp>
          <p:nvSpPr>
            <p:cNvPr id="77" name="Title 2">
              <a:extLst>
                <a:ext uri="{FF2B5EF4-FFF2-40B4-BE49-F238E27FC236}">
                  <a16:creationId xmlns:a16="http://schemas.microsoft.com/office/drawing/2014/main" xmlns="" id="{C291DABC-F150-4246-8A6E-35697CAE2D4E}"/>
                </a:ext>
              </a:extLst>
            </p:cNvPr>
            <p:cNvSpPr txBox="1">
              <a:spLocks/>
            </p:cNvSpPr>
            <p:nvPr/>
          </p:nvSpPr>
          <p:spPr>
            <a:xfrm>
              <a:off x="6737155" y="6686680"/>
              <a:ext cx="984595" cy="227351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2100" b="0" kern="1200" baseline="0">
                  <a:solidFill>
                    <a:schemeClr val="tx1"/>
                  </a:solidFill>
                  <a:latin typeface="+mj-lt"/>
                  <a:ea typeface="+mj-ea"/>
                  <a:cs typeface="+mj-cs"/>
                  <a:sym typeface="+mn-lt"/>
                </a:defRPr>
              </a:lvl1pPr>
            </a:lstStyle>
            <a:p>
              <a:pPr lvl="0" algn="ctr" latinLnBrk="1">
                <a:lnSpc>
                  <a:spcPct val="100000"/>
                </a:lnSpc>
              </a:pPr>
              <a:r>
                <a:rPr lang="zh-CN" altLang="en-US" sz="1600" b="1" dirty="0">
                  <a:latin typeface="微软雅黑" pitchFamily="34" charset="-122"/>
                  <a:ea typeface="微软雅黑" pitchFamily="34" charset="-122"/>
                  <a:cs typeface="Arial" panose="020B0604020202020204" pitchFamily="34" charset="0"/>
                </a:rPr>
                <a:t>材料</a:t>
              </a:r>
              <a:endParaRPr lang="ko-KR" altLang="en-US" sz="1600" b="1" dirty="0">
                <a:latin typeface="微软雅黑" pitchFamily="34" charset="-122"/>
                <a:ea typeface="돋움체" pitchFamily="49" charset="-127"/>
                <a:cs typeface="Arial" panose="020B0604020202020204" pitchFamily="34" charset="0"/>
              </a:endParaRPr>
            </a:p>
          </p:txBody>
        </p:sp>
        <p:sp>
          <p:nvSpPr>
            <p:cNvPr id="78" name="직사각형 31">
              <a:extLst>
                <a:ext uri="{FF2B5EF4-FFF2-40B4-BE49-F238E27FC236}">
                  <a16:creationId xmlns:a16="http://schemas.microsoft.com/office/drawing/2014/main" xmlns="" id="{5658DD13-CD99-4A26-ADB1-533F630D8E9A}"/>
                </a:ext>
              </a:extLst>
            </p:cNvPr>
            <p:cNvSpPr/>
            <p:nvPr/>
          </p:nvSpPr>
          <p:spPr>
            <a:xfrm>
              <a:off x="5214267" y="1453348"/>
              <a:ext cx="4041457" cy="7172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i="1" dirty="0">
                  <a:solidFill>
                    <a:srgbClr val="004875"/>
                  </a:solidFill>
                  <a:latin typeface="+mn-lt"/>
                  <a:ea typeface="나눔바른고딕" panose="020B0603020101020101" pitchFamily="50" charset="-127"/>
                  <a:cs typeface="Arial Narrow" pitchFamily="34" charset="0"/>
                </a:rPr>
                <a:t>Hydrophilic Coatings (</a:t>
              </a:r>
              <a:r>
                <a:rPr lang="zh-CN" altLang="en-US" sz="12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亲水涂层</a:t>
              </a:r>
              <a:r>
                <a:rPr lang="en-US" altLang="ko-KR" sz="1200" i="1" dirty="0">
                  <a:solidFill>
                    <a:srgbClr val="004875"/>
                  </a:solidFill>
                  <a:latin typeface="+mn-lt"/>
                  <a:ea typeface="나눔바른고딕" panose="020B0603020101020101" pitchFamily="50" charset="-127"/>
                  <a:cs typeface="Arial Narrow" pitchFamily="34" charset="0"/>
                </a:rPr>
                <a:t>)</a:t>
              </a:r>
            </a:p>
            <a:p>
              <a:endParaRPr lang="en-US" altLang="ko-KR" sz="1200" i="1" dirty="0">
                <a:solidFill>
                  <a:srgbClr val="004875"/>
                </a:solidFill>
                <a:latin typeface="+mn-lt"/>
                <a:ea typeface="나눔바른고딕" panose="020B0603020101020101" pitchFamily="50" charset="-127"/>
              </a:endParaRPr>
            </a:p>
            <a:p>
              <a:pPr marL="171450" indent="-171450">
                <a:buFont typeface="Wingdings" pitchFamily="2" charset="2"/>
                <a:buChar char="l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医疗器械用亲水性涂层的特征为，润滑性、防耐磨性、非血栓性以及活体适合性</a:t>
              </a:r>
              <a:endParaRPr lang="ko-KR" altLang="en-US" sz="1000" b="0" dirty="0">
                <a:latin typeface="微软雅黑" pitchFamily="34" charset="-122"/>
                <a:ea typeface="나눔바른고딕" panose="020B0603020101020101" pitchFamily="50" charset="-127"/>
              </a:endParaRPr>
            </a:p>
          </p:txBody>
        </p:sp>
        <p:pic>
          <p:nvPicPr>
            <p:cNvPr id="79" name="Picture 21" descr="http://www.noanix.com/file_etc/ec00a507716e659a8ad660b97cc767bb.jpg">
              <a:extLst>
                <a:ext uri="{FF2B5EF4-FFF2-40B4-BE49-F238E27FC236}">
                  <a16:creationId xmlns:a16="http://schemas.microsoft.com/office/drawing/2014/main" xmlns="" id="{507FA49A-8D57-4A4E-91AC-10D252A02CF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1" t="30728" r="12978" b="59209"/>
            <a:stretch/>
          </p:blipFill>
          <p:spPr bwMode="auto">
            <a:xfrm>
              <a:off x="5209827" y="2274564"/>
              <a:ext cx="3788171" cy="835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0" name="직사각형 34">
              <a:extLst>
                <a:ext uri="{FF2B5EF4-FFF2-40B4-BE49-F238E27FC236}">
                  <a16:creationId xmlns:a16="http://schemas.microsoft.com/office/drawing/2014/main" xmlns="" id="{B9C873DA-08C4-4417-9A16-0CD069598769}"/>
                </a:ext>
              </a:extLst>
            </p:cNvPr>
            <p:cNvSpPr/>
            <p:nvPr/>
          </p:nvSpPr>
          <p:spPr>
            <a:xfrm>
              <a:off x="5208725" y="3193480"/>
              <a:ext cx="4041457" cy="6885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100" i="1" dirty="0">
                  <a:solidFill>
                    <a:srgbClr val="004875"/>
                  </a:solidFill>
                  <a:ea typeface="나눔바른고딕" panose="020B0603020101020101" pitchFamily="50" charset="-127"/>
                  <a:cs typeface="Arial Narrow" pitchFamily="34" charset="0"/>
                </a:rPr>
                <a:t>Antimicrobial/</a:t>
              </a:r>
              <a:r>
                <a:rPr lang="en-US" altLang="ko-KR" sz="1100" i="1" dirty="0" err="1">
                  <a:solidFill>
                    <a:srgbClr val="004875"/>
                  </a:solidFill>
                  <a:ea typeface="나눔바른고딕" panose="020B0603020101020101" pitchFamily="50" charset="-127"/>
                  <a:cs typeface="Arial Narrow" pitchFamily="34" charset="0"/>
                </a:rPr>
                <a:t>Antithrombogenic</a:t>
              </a:r>
              <a:r>
                <a:rPr lang="en-US" altLang="ko-KR" sz="1100" i="1" dirty="0">
                  <a:solidFill>
                    <a:srgbClr val="004875"/>
                  </a:solidFill>
                  <a:ea typeface="나눔바른고딕" panose="020B0603020101020101" pitchFamily="50" charset="-127"/>
                  <a:cs typeface="Arial Narrow" pitchFamily="34" charset="0"/>
                </a:rPr>
                <a:t> Coatings (</a:t>
              </a:r>
              <a:r>
                <a:rPr lang="zh-CN" altLang="en-US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抗菌</a:t>
              </a:r>
              <a:r>
                <a:rPr lang="en-US" altLang="ko-KR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/</a:t>
              </a:r>
              <a:r>
                <a:rPr lang="zh-CN" altLang="en-US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抗血栓涂层</a:t>
              </a:r>
              <a:r>
                <a:rPr lang="en-US" altLang="ko-KR" sz="1100" i="1" dirty="0">
                  <a:solidFill>
                    <a:srgbClr val="004875"/>
                  </a:solidFill>
                  <a:ea typeface="나눔바른고딕" panose="020B0603020101020101" pitchFamily="50" charset="-127"/>
                  <a:cs typeface="Arial Narrow" pitchFamily="34" charset="0"/>
                </a:rPr>
                <a:t>)</a:t>
              </a:r>
            </a:p>
            <a:p>
              <a:endParaRPr lang="en-US" altLang="ko-KR" sz="1100" i="1" dirty="0">
                <a:solidFill>
                  <a:srgbClr val="004875"/>
                </a:solidFill>
              </a:endParaRPr>
            </a:p>
            <a:p>
              <a:pPr marL="171450" indent="-171450">
                <a:buFont typeface="Wingdings" pitchFamily="2" charset="2"/>
                <a:buChar char="l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在介入手术医疗器械表面可进行抗菌涂抹以及抗血栓涂层</a:t>
              </a:r>
            </a:p>
            <a:p>
              <a:pPr marL="171450" indent="-171450">
                <a:buFont typeface="Wingdings" pitchFamily="2" charset="2"/>
                <a:buChar char="l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亲水性、活体适应性突出</a:t>
              </a:r>
            </a:p>
          </p:txBody>
        </p:sp>
        <p:pic>
          <p:nvPicPr>
            <p:cNvPr id="81" name="Picture 21" descr="http://www.noanix.com/file_etc/ec00a507716e659a8ad660b97cc767bb.jpg">
              <a:extLst>
                <a:ext uri="{FF2B5EF4-FFF2-40B4-BE49-F238E27FC236}">
                  <a16:creationId xmlns:a16="http://schemas.microsoft.com/office/drawing/2014/main" xmlns="" id="{594C9FA3-807D-430D-8D1D-4C0F99D214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01" t="30728" r="12978" b="59209"/>
            <a:stretch/>
          </p:blipFill>
          <p:spPr bwMode="auto">
            <a:xfrm>
              <a:off x="5204285" y="4014696"/>
              <a:ext cx="3788171" cy="8350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직사각형 36">
              <a:extLst>
                <a:ext uri="{FF2B5EF4-FFF2-40B4-BE49-F238E27FC236}">
                  <a16:creationId xmlns:a16="http://schemas.microsoft.com/office/drawing/2014/main" xmlns="" id="{AC20B12A-41A7-4FF6-8DC2-56FFF70E1EB5}"/>
                </a:ext>
              </a:extLst>
            </p:cNvPr>
            <p:cNvSpPr/>
            <p:nvPr/>
          </p:nvSpPr>
          <p:spPr>
            <a:xfrm>
              <a:off x="5208726" y="4839401"/>
              <a:ext cx="4041457" cy="68859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100" i="1" dirty="0">
                  <a:solidFill>
                    <a:srgbClr val="004875"/>
                  </a:solidFill>
                  <a:latin typeface="+mn-lt"/>
                  <a:ea typeface="나눔바른고딕" panose="020B0603020101020101" pitchFamily="50" charset="-127"/>
                  <a:cs typeface="Arial Narrow" pitchFamily="34" charset="0"/>
                </a:rPr>
                <a:t>Hydrophobic Coatings </a:t>
              </a:r>
              <a:r>
                <a:rPr lang="en-US" altLang="ko-KR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(</a:t>
              </a:r>
              <a:r>
                <a:rPr lang="zh-CN" altLang="en-US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疏水涂层</a:t>
              </a:r>
              <a:r>
                <a:rPr lang="en-US" altLang="ko-KR" sz="1100" i="1" dirty="0">
                  <a:solidFill>
                    <a:srgbClr val="004875"/>
                  </a:solidFill>
                  <a:latin typeface="微软雅黑" pitchFamily="34" charset="-122"/>
                  <a:ea typeface="微软雅黑" pitchFamily="34" charset="-122"/>
                  <a:cs typeface="Arial Narrow" pitchFamily="34" charset="0"/>
                </a:rPr>
                <a:t>)</a:t>
              </a:r>
            </a:p>
            <a:p>
              <a:endParaRPr lang="en-US" altLang="ko-KR" sz="1100" i="1" dirty="0">
                <a:solidFill>
                  <a:srgbClr val="004875"/>
                </a:solidFill>
                <a:latin typeface="+mn-lt"/>
                <a:ea typeface="나눔바른고딕" panose="020B0603020101020101" pitchFamily="50" charset="-127"/>
                <a:cs typeface="Arial Narrow" pitchFamily="34" charset="0"/>
              </a:endParaRPr>
            </a:p>
            <a:p>
              <a:pPr marL="171450" indent="-171450">
                <a:buFont typeface="Wingdings" pitchFamily="2" charset="2"/>
                <a:buChar char="l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自我冲洗／防止灰尘，防止表面污染，防止污染，与水的接触角度</a:t>
              </a: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: 150 &lt; 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919534" y="1023738"/>
            <a:ext cx="74734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b="1" i="1" dirty="0">
                <a:latin typeface="微软雅黑" pitchFamily="34" charset="-122"/>
                <a:ea typeface="微软雅黑" pitchFamily="34" charset="-122"/>
              </a:rPr>
              <a:t>喷头系统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44693" y="169381"/>
            <a:ext cx="56007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latin typeface="微软雅黑" pitchFamily="34" charset="-122"/>
                <a:ea typeface="微软雅黑" pitchFamily="34" charset="-122"/>
              </a:rPr>
              <a:t>主要产品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432870" y="3161186"/>
            <a:ext cx="1167955" cy="1004348"/>
            <a:chOff x="3849688" y="1831975"/>
            <a:chExt cx="4492625" cy="3194050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xmlns="" id="{A6C6BDFE-4B3F-4A77-AE30-6C4D9A8DEA61}"/>
                </a:ext>
              </a:extLst>
            </p:cNvPr>
            <p:cNvSpPr/>
            <p:nvPr/>
          </p:nvSpPr>
          <p:spPr bwMode="auto">
            <a:xfrm>
              <a:off x="3849688" y="1831975"/>
              <a:ext cx="4492625" cy="319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任意多边形 43">
              <a:extLst>
                <a:ext uri="{FF2B5EF4-FFF2-40B4-BE49-F238E27FC236}">
                  <a16:creationId xmlns:a16="http://schemas.microsoft.com/office/drawing/2014/main" xmlns="" id="{8695238F-E162-4DC7-8ABC-6F55ABD4206C}"/>
                </a:ext>
              </a:extLst>
            </p:cNvPr>
            <p:cNvSpPr/>
            <p:nvPr/>
          </p:nvSpPr>
          <p:spPr bwMode="auto">
            <a:xfrm>
              <a:off x="5041901" y="2730500"/>
              <a:ext cx="1096963" cy="630238"/>
            </a:xfrm>
            <a:custGeom>
              <a:avLst/>
              <a:gdLst>
                <a:gd name="T0" fmla="*/ 51 w 291"/>
                <a:gd name="T1" fmla="*/ 19 h 167"/>
                <a:gd name="T2" fmla="*/ 72 w 291"/>
                <a:gd name="T3" fmla="*/ 139 h 167"/>
                <a:gd name="T4" fmla="*/ 254 w 291"/>
                <a:gd name="T5" fmla="*/ 63 h 167"/>
                <a:gd name="T6" fmla="*/ 282 w 291"/>
                <a:gd name="T7" fmla="*/ 23 h 167"/>
                <a:gd name="T8" fmla="*/ 234 w 291"/>
                <a:gd name="T9" fmla="*/ 44 h 167"/>
                <a:gd name="T10" fmla="*/ 104 w 291"/>
                <a:gd name="T11" fmla="*/ 19 h 167"/>
                <a:gd name="T12" fmla="*/ 51 w 291"/>
                <a:gd name="T13" fmla="*/ 1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1" h="167">
                  <a:moveTo>
                    <a:pt x="51" y="19"/>
                  </a:moveTo>
                  <a:cubicBezTo>
                    <a:pt x="51" y="19"/>
                    <a:pt x="0" y="111"/>
                    <a:pt x="72" y="139"/>
                  </a:cubicBezTo>
                  <a:cubicBezTo>
                    <a:pt x="144" y="167"/>
                    <a:pt x="254" y="63"/>
                    <a:pt x="254" y="63"/>
                  </a:cubicBezTo>
                  <a:cubicBezTo>
                    <a:pt x="254" y="63"/>
                    <a:pt x="291" y="46"/>
                    <a:pt x="282" y="23"/>
                  </a:cubicBezTo>
                  <a:cubicBezTo>
                    <a:pt x="272" y="0"/>
                    <a:pt x="234" y="44"/>
                    <a:pt x="234" y="44"/>
                  </a:cubicBezTo>
                  <a:cubicBezTo>
                    <a:pt x="234" y="44"/>
                    <a:pt x="72" y="119"/>
                    <a:pt x="104" y="19"/>
                  </a:cubicBezTo>
                  <a:lnTo>
                    <a:pt x="51" y="19"/>
                  </a:lnTo>
                  <a:close/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901A3857-C37D-46B6-9232-6474D8464243}"/>
                </a:ext>
              </a:extLst>
            </p:cNvPr>
            <p:cNvSpPr/>
            <p:nvPr/>
          </p:nvSpPr>
          <p:spPr bwMode="auto">
            <a:xfrm>
              <a:off x="4271963" y="4259263"/>
              <a:ext cx="690563" cy="588963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xmlns="" id="{D296D2B5-CCFC-4BA0-BD57-F829226E8914}"/>
                </a:ext>
              </a:extLst>
            </p:cNvPr>
            <p:cNvSpPr/>
            <p:nvPr/>
          </p:nvSpPr>
          <p:spPr bwMode="auto">
            <a:xfrm>
              <a:off x="5233988" y="3875088"/>
              <a:ext cx="690563" cy="973138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615594F1-F4D4-402B-98F5-7F460F2AB5C0}"/>
                </a:ext>
              </a:extLst>
            </p:cNvPr>
            <p:cNvSpPr/>
            <p:nvPr/>
          </p:nvSpPr>
          <p:spPr bwMode="auto">
            <a:xfrm>
              <a:off x="6165851" y="3516313"/>
              <a:ext cx="690563" cy="1331913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2FE96C18-AF2C-455B-A5B6-15153273B74A}"/>
                </a:ext>
              </a:extLst>
            </p:cNvPr>
            <p:cNvSpPr/>
            <p:nvPr/>
          </p:nvSpPr>
          <p:spPr bwMode="auto">
            <a:xfrm>
              <a:off x="7105651" y="2801938"/>
              <a:ext cx="685800" cy="2046288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任意多边形 48">
              <a:extLst>
                <a:ext uri="{FF2B5EF4-FFF2-40B4-BE49-F238E27FC236}">
                  <a16:creationId xmlns:a16="http://schemas.microsoft.com/office/drawing/2014/main" xmlns="" id="{CC242BEE-2F72-4E90-B01C-E1A7AEFE3E08}"/>
                </a:ext>
              </a:extLst>
            </p:cNvPr>
            <p:cNvSpPr/>
            <p:nvPr/>
          </p:nvSpPr>
          <p:spPr bwMode="auto">
            <a:xfrm>
              <a:off x="5267326" y="1892300"/>
              <a:ext cx="204788" cy="287338"/>
            </a:xfrm>
            <a:custGeom>
              <a:avLst/>
              <a:gdLst>
                <a:gd name="T0" fmla="*/ 48 w 54"/>
                <a:gd name="T1" fmla="*/ 23 h 76"/>
                <a:gd name="T2" fmla="*/ 52 w 54"/>
                <a:gd name="T3" fmla="*/ 65 h 76"/>
                <a:gd name="T4" fmla="*/ 38 w 54"/>
                <a:gd name="T5" fmla="*/ 76 h 76"/>
                <a:gd name="T6" fmla="*/ 38 w 54"/>
                <a:gd name="T7" fmla="*/ 76 h 76"/>
                <a:gd name="T8" fmla="*/ 14 w 54"/>
                <a:gd name="T9" fmla="*/ 58 h 76"/>
                <a:gd name="T10" fmla="*/ 3 w 54"/>
                <a:gd name="T11" fmla="*/ 37 h 76"/>
                <a:gd name="T12" fmla="*/ 10 w 54"/>
                <a:gd name="T13" fmla="*/ 12 h 76"/>
                <a:gd name="T14" fmla="*/ 48 w 54"/>
                <a:gd name="T15" fmla="*/ 23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76">
                  <a:moveTo>
                    <a:pt x="48" y="23"/>
                  </a:moveTo>
                  <a:cubicBezTo>
                    <a:pt x="48" y="23"/>
                    <a:pt x="54" y="47"/>
                    <a:pt x="52" y="65"/>
                  </a:cubicBezTo>
                  <a:cubicBezTo>
                    <a:pt x="51" y="71"/>
                    <a:pt x="45" y="76"/>
                    <a:pt x="38" y="76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27" y="75"/>
                    <a:pt x="17" y="68"/>
                    <a:pt x="14" y="58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0" y="28"/>
                    <a:pt x="3" y="18"/>
                    <a:pt x="10" y="12"/>
                  </a:cubicBezTo>
                  <a:cubicBezTo>
                    <a:pt x="22" y="0"/>
                    <a:pt x="46" y="8"/>
                    <a:pt x="48" y="23"/>
                  </a:cubicBezTo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任意多边形 49">
              <a:extLst>
                <a:ext uri="{FF2B5EF4-FFF2-40B4-BE49-F238E27FC236}">
                  <a16:creationId xmlns:a16="http://schemas.microsoft.com/office/drawing/2014/main" xmlns="" id="{1D1CD1E2-6B79-4B19-8439-288FB6CF6C96}"/>
                </a:ext>
              </a:extLst>
            </p:cNvPr>
            <p:cNvSpPr/>
            <p:nvPr/>
          </p:nvSpPr>
          <p:spPr bwMode="auto">
            <a:xfrm>
              <a:off x="5113338" y="2024063"/>
              <a:ext cx="241300" cy="328613"/>
            </a:xfrm>
            <a:custGeom>
              <a:avLst/>
              <a:gdLst>
                <a:gd name="T0" fmla="*/ 145 w 152"/>
                <a:gd name="T1" fmla="*/ 0 h 207"/>
                <a:gd name="T2" fmla="*/ 0 w 152"/>
                <a:gd name="T3" fmla="*/ 131 h 207"/>
                <a:gd name="T4" fmla="*/ 78 w 152"/>
                <a:gd name="T5" fmla="*/ 207 h 207"/>
                <a:gd name="T6" fmla="*/ 152 w 152"/>
                <a:gd name="T7" fmla="*/ 84 h 207"/>
                <a:gd name="T8" fmla="*/ 145 w 152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07">
                  <a:moveTo>
                    <a:pt x="145" y="0"/>
                  </a:moveTo>
                  <a:lnTo>
                    <a:pt x="0" y="131"/>
                  </a:lnTo>
                  <a:lnTo>
                    <a:pt x="78" y="207"/>
                  </a:lnTo>
                  <a:lnTo>
                    <a:pt x="152" y="84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任意多边形 50">
              <a:extLst>
                <a:ext uri="{FF2B5EF4-FFF2-40B4-BE49-F238E27FC236}">
                  <a16:creationId xmlns:a16="http://schemas.microsoft.com/office/drawing/2014/main" xmlns="" id="{FB56199C-D574-4E3C-A8DC-5A06237CD005}"/>
                </a:ext>
              </a:extLst>
            </p:cNvPr>
            <p:cNvSpPr/>
            <p:nvPr/>
          </p:nvSpPr>
          <p:spPr bwMode="auto">
            <a:xfrm>
              <a:off x="5113338" y="2024063"/>
              <a:ext cx="241300" cy="328613"/>
            </a:xfrm>
            <a:custGeom>
              <a:avLst/>
              <a:gdLst>
                <a:gd name="T0" fmla="*/ 145 w 152"/>
                <a:gd name="T1" fmla="*/ 0 h 207"/>
                <a:gd name="T2" fmla="*/ 0 w 152"/>
                <a:gd name="T3" fmla="*/ 131 h 207"/>
                <a:gd name="T4" fmla="*/ 78 w 152"/>
                <a:gd name="T5" fmla="*/ 207 h 207"/>
                <a:gd name="T6" fmla="*/ 152 w 152"/>
                <a:gd name="T7" fmla="*/ 84 h 207"/>
                <a:gd name="T8" fmla="*/ 145 w 152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" h="207">
                  <a:moveTo>
                    <a:pt x="145" y="0"/>
                  </a:moveTo>
                  <a:lnTo>
                    <a:pt x="0" y="131"/>
                  </a:lnTo>
                  <a:lnTo>
                    <a:pt x="78" y="207"/>
                  </a:lnTo>
                  <a:lnTo>
                    <a:pt x="152" y="84"/>
                  </a:lnTo>
                  <a:lnTo>
                    <a:pt x="14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任意多边形 51">
              <a:extLst>
                <a:ext uri="{FF2B5EF4-FFF2-40B4-BE49-F238E27FC236}">
                  <a16:creationId xmlns:a16="http://schemas.microsoft.com/office/drawing/2014/main" xmlns="" id="{20D64AE2-78AE-4D7D-96EB-75121BAB36F5}"/>
                </a:ext>
              </a:extLst>
            </p:cNvPr>
            <p:cNvSpPr/>
            <p:nvPr/>
          </p:nvSpPr>
          <p:spPr bwMode="auto">
            <a:xfrm>
              <a:off x="5256213" y="1836738"/>
              <a:ext cx="246063" cy="282575"/>
            </a:xfrm>
            <a:custGeom>
              <a:avLst/>
              <a:gdLst>
                <a:gd name="T0" fmla="*/ 45 w 65"/>
                <a:gd name="T1" fmla="*/ 40 h 75"/>
                <a:gd name="T2" fmla="*/ 22 w 65"/>
                <a:gd name="T3" fmla="*/ 41 h 75"/>
                <a:gd name="T4" fmla="*/ 25 w 65"/>
                <a:gd name="T5" fmla="*/ 64 h 75"/>
                <a:gd name="T6" fmla="*/ 6 w 65"/>
                <a:gd name="T7" fmla="*/ 73 h 75"/>
                <a:gd name="T8" fmla="*/ 2 w 65"/>
                <a:gd name="T9" fmla="*/ 41 h 75"/>
                <a:gd name="T10" fmla="*/ 11 w 65"/>
                <a:gd name="T11" fmla="*/ 17 h 75"/>
                <a:gd name="T12" fmla="*/ 21 w 65"/>
                <a:gd name="T13" fmla="*/ 10 h 75"/>
                <a:gd name="T14" fmla="*/ 52 w 65"/>
                <a:gd name="T15" fmla="*/ 2 h 75"/>
                <a:gd name="T16" fmla="*/ 61 w 65"/>
                <a:gd name="T17" fmla="*/ 2 h 75"/>
                <a:gd name="T18" fmla="*/ 62 w 65"/>
                <a:gd name="T19" fmla="*/ 5 h 75"/>
                <a:gd name="T20" fmla="*/ 53 w 65"/>
                <a:gd name="T21" fmla="*/ 37 h 75"/>
                <a:gd name="T22" fmla="*/ 45 w 65"/>
                <a:gd name="T23" fmla="*/ 4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75">
                  <a:moveTo>
                    <a:pt x="45" y="40"/>
                  </a:moveTo>
                  <a:cubicBezTo>
                    <a:pt x="38" y="41"/>
                    <a:pt x="30" y="42"/>
                    <a:pt x="22" y="41"/>
                  </a:cubicBezTo>
                  <a:cubicBezTo>
                    <a:pt x="28" y="47"/>
                    <a:pt x="29" y="56"/>
                    <a:pt x="25" y="64"/>
                  </a:cubicBezTo>
                  <a:cubicBezTo>
                    <a:pt x="22" y="71"/>
                    <a:pt x="14" y="75"/>
                    <a:pt x="6" y="73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32"/>
                    <a:pt x="4" y="23"/>
                    <a:pt x="11" y="17"/>
                  </a:cubicBezTo>
                  <a:cubicBezTo>
                    <a:pt x="15" y="15"/>
                    <a:pt x="18" y="12"/>
                    <a:pt x="21" y="10"/>
                  </a:cubicBezTo>
                  <a:cubicBezTo>
                    <a:pt x="30" y="5"/>
                    <a:pt x="45" y="10"/>
                    <a:pt x="52" y="2"/>
                  </a:cubicBezTo>
                  <a:cubicBezTo>
                    <a:pt x="54" y="0"/>
                    <a:pt x="58" y="0"/>
                    <a:pt x="61" y="2"/>
                  </a:cubicBezTo>
                  <a:cubicBezTo>
                    <a:pt x="61" y="3"/>
                    <a:pt x="62" y="4"/>
                    <a:pt x="62" y="5"/>
                  </a:cubicBezTo>
                  <a:cubicBezTo>
                    <a:pt x="65" y="14"/>
                    <a:pt x="65" y="30"/>
                    <a:pt x="53" y="37"/>
                  </a:cubicBezTo>
                  <a:cubicBezTo>
                    <a:pt x="50" y="38"/>
                    <a:pt x="48" y="39"/>
                    <a:pt x="45" y="40"/>
                  </a:cubicBezTo>
                </a:path>
              </a:pathLst>
            </a:custGeom>
            <a:solidFill>
              <a:srgbClr val="242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任意多边形 52">
              <a:extLst>
                <a:ext uri="{FF2B5EF4-FFF2-40B4-BE49-F238E27FC236}">
                  <a16:creationId xmlns:a16="http://schemas.microsoft.com/office/drawing/2014/main" xmlns="" id="{9D2AFEB6-374E-4C0E-8A25-ECBD4A077944}"/>
                </a:ext>
              </a:extLst>
            </p:cNvPr>
            <p:cNvSpPr/>
            <p:nvPr/>
          </p:nvSpPr>
          <p:spPr bwMode="auto">
            <a:xfrm>
              <a:off x="5302251" y="2036763"/>
              <a:ext cx="60325" cy="63500"/>
            </a:xfrm>
            <a:custGeom>
              <a:avLst/>
              <a:gdLst>
                <a:gd name="T0" fmla="*/ 16 w 16"/>
                <a:gd name="T1" fmla="*/ 10 h 17"/>
                <a:gd name="T2" fmla="*/ 7 w 16"/>
                <a:gd name="T3" fmla="*/ 2 h 17"/>
                <a:gd name="T4" fmla="*/ 12 w 16"/>
                <a:gd name="T5" fmla="*/ 17 h 17"/>
                <a:gd name="T6" fmla="*/ 16 w 16"/>
                <a:gd name="T7" fmla="*/ 1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7">
                  <a:moveTo>
                    <a:pt x="16" y="10"/>
                  </a:moveTo>
                  <a:cubicBezTo>
                    <a:pt x="16" y="10"/>
                    <a:pt x="14" y="0"/>
                    <a:pt x="7" y="2"/>
                  </a:cubicBezTo>
                  <a:cubicBezTo>
                    <a:pt x="0" y="4"/>
                    <a:pt x="2" y="17"/>
                    <a:pt x="12" y="17"/>
                  </a:cubicBezTo>
                  <a:cubicBezTo>
                    <a:pt x="16" y="10"/>
                    <a:pt x="16" y="10"/>
                    <a:pt x="16" y="10"/>
                  </a:cubicBezTo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任意多边形 53">
              <a:extLst>
                <a:ext uri="{FF2B5EF4-FFF2-40B4-BE49-F238E27FC236}">
                  <a16:creationId xmlns:a16="http://schemas.microsoft.com/office/drawing/2014/main" xmlns="" id="{AE94E47A-1BA3-4044-A738-99CC5FB684F8}"/>
                </a:ext>
              </a:extLst>
            </p:cNvPr>
            <p:cNvSpPr/>
            <p:nvPr/>
          </p:nvSpPr>
          <p:spPr bwMode="auto">
            <a:xfrm>
              <a:off x="5449888" y="2039938"/>
              <a:ext cx="47625" cy="68263"/>
            </a:xfrm>
            <a:custGeom>
              <a:avLst/>
              <a:gdLst>
                <a:gd name="T0" fmla="*/ 3 w 13"/>
                <a:gd name="T1" fmla="*/ 0 h 18"/>
                <a:gd name="T2" fmla="*/ 11 w 13"/>
                <a:gd name="T3" fmla="*/ 8 h 18"/>
                <a:gd name="T4" fmla="*/ 11 w 13"/>
                <a:gd name="T5" fmla="*/ 14 h 18"/>
                <a:gd name="T6" fmla="*/ 10 w 13"/>
                <a:gd name="T7" fmla="*/ 15 h 18"/>
                <a:gd name="T8" fmla="*/ 0 w 13"/>
                <a:gd name="T9" fmla="*/ 18 h 18"/>
                <a:gd name="T10" fmla="*/ 3 w 13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8">
                  <a:moveTo>
                    <a:pt x="3" y="0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3" y="10"/>
                    <a:pt x="13" y="12"/>
                    <a:pt x="11" y="14"/>
                  </a:cubicBezTo>
                  <a:cubicBezTo>
                    <a:pt x="11" y="14"/>
                    <a:pt x="10" y="15"/>
                    <a:pt x="10" y="15"/>
                  </a:cubicBezTo>
                  <a:cubicBezTo>
                    <a:pt x="0" y="18"/>
                    <a:pt x="0" y="18"/>
                    <a:pt x="0" y="18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任意多边形 54">
              <a:extLst>
                <a:ext uri="{FF2B5EF4-FFF2-40B4-BE49-F238E27FC236}">
                  <a16:creationId xmlns:a16="http://schemas.microsoft.com/office/drawing/2014/main" xmlns="" id="{B01BA1B7-0D7A-410F-9396-17B18DE2D261}"/>
                </a:ext>
              </a:extLst>
            </p:cNvPr>
            <p:cNvSpPr/>
            <p:nvPr/>
          </p:nvSpPr>
          <p:spPr bwMode="auto">
            <a:xfrm>
              <a:off x="5272088" y="2103438"/>
              <a:ext cx="79375" cy="114300"/>
            </a:xfrm>
            <a:custGeom>
              <a:avLst/>
              <a:gdLst>
                <a:gd name="T0" fmla="*/ 15 w 21"/>
                <a:gd name="T1" fmla="*/ 0 h 30"/>
                <a:gd name="T2" fmla="*/ 12 w 21"/>
                <a:gd name="T3" fmla="*/ 30 h 30"/>
                <a:gd name="T4" fmla="*/ 21 w 21"/>
                <a:gd name="T5" fmla="*/ 16 h 30"/>
                <a:gd name="T6" fmla="*/ 15 w 21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0">
                  <a:moveTo>
                    <a:pt x="15" y="0"/>
                  </a:moveTo>
                  <a:cubicBezTo>
                    <a:pt x="15" y="0"/>
                    <a:pt x="0" y="11"/>
                    <a:pt x="12" y="30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7" y="11"/>
                    <a:pt x="15" y="6"/>
                    <a:pt x="15" y="0"/>
                  </a:cubicBezTo>
                </a:path>
              </a:pathLst>
            </a:custGeom>
            <a:solidFill>
              <a:srgbClr val="E89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任意多边形 55">
              <a:extLst>
                <a:ext uri="{FF2B5EF4-FFF2-40B4-BE49-F238E27FC236}">
                  <a16:creationId xmlns:a16="http://schemas.microsoft.com/office/drawing/2014/main" xmlns="" id="{3D08D92A-86EF-4D88-ADFF-593A3DD2FC47}"/>
                </a:ext>
              </a:extLst>
            </p:cNvPr>
            <p:cNvSpPr/>
            <p:nvPr/>
          </p:nvSpPr>
          <p:spPr bwMode="auto">
            <a:xfrm>
              <a:off x="4494213" y="1957388"/>
              <a:ext cx="1087438" cy="1347788"/>
            </a:xfrm>
            <a:custGeom>
              <a:avLst/>
              <a:gdLst>
                <a:gd name="T0" fmla="*/ 164 w 288"/>
                <a:gd name="T1" fmla="*/ 73 h 357"/>
                <a:gd name="T2" fmla="*/ 197 w 288"/>
                <a:gd name="T3" fmla="*/ 105 h 357"/>
                <a:gd name="T4" fmla="*/ 247 w 288"/>
                <a:gd name="T5" fmla="*/ 244 h 357"/>
                <a:gd name="T6" fmla="*/ 88 w 288"/>
                <a:gd name="T7" fmla="*/ 357 h 357"/>
                <a:gd name="T8" fmla="*/ 0 w 288"/>
                <a:gd name="T9" fmla="*/ 268 h 357"/>
                <a:gd name="T10" fmla="*/ 164 w 288"/>
                <a:gd name="T11" fmla="*/ 73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57">
                  <a:moveTo>
                    <a:pt x="164" y="73"/>
                  </a:moveTo>
                  <a:cubicBezTo>
                    <a:pt x="197" y="105"/>
                    <a:pt x="197" y="105"/>
                    <a:pt x="197" y="105"/>
                  </a:cubicBezTo>
                  <a:cubicBezTo>
                    <a:pt x="197" y="105"/>
                    <a:pt x="288" y="181"/>
                    <a:pt x="247" y="244"/>
                  </a:cubicBezTo>
                  <a:cubicBezTo>
                    <a:pt x="206" y="307"/>
                    <a:pt x="88" y="357"/>
                    <a:pt x="88" y="357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8"/>
                    <a:pt x="42" y="0"/>
                    <a:pt x="164" y="73"/>
                  </a:cubicBezTo>
                </a:path>
              </a:pathLst>
            </a:custGeom>
            <a:solidFill>
              <a:srgbClr val="68E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任意多边形 56">
              <a:extLst>
                <a:ext uri="{FF2B5EF4-FFF2-40B4-BE49-F238E27FC236}">
                  <a16:creationId xmlns:a16="http://schemas.microsoft.com/office/drawing/2014/main" xmlns="" id="{D36A6D59-70BA-479D-837C-8ADAAF6CC571}"/>
                </a:ext>
              </a:extLst>
            </p:cNvPr>
            <p:cNvSpPr/>
            <p:nvPr/>
          </p:nvSpPr>
          <p:spPr bwMode="auto">
            <a:xfrm>
              <a:off x="4359276" y="2965450"/>
              <a:ext cx="1135063" cy="758825"/>
            </a:xfrm>
            <a:custGeom>
              <a:avLst/>
              <a:gdLst>
                <a:gd name="T0" fmla="*/ 36 w 301"/>
                <a:gd name="T1" fmla="*/ 0 h 201"/>
                <a:gd name="T2" fmla="*/ 46 w 301"/>
                <a:gd name="T3" fmla="*/ 90 h 201"/>
                <a:gd name="T4" fmla="*/ 138 w 301"/>
                <a:gd name="T5" fmla="*/ 97 h 201"/>
                <a:gd name="T6" fmla="*/ 223 w 301"/>
                <a:gd name="T7" fmla="*/ 113 h 201"/>
                <a:gd name="T8" fmla="*/ 232 w 301"/>
                <a:gd name="T9" fmla="*/ 196 h 201"/>
                <a:gd name="T10" fmla="*/ 266 w 301"/>
                <a:gd name="T11" fmla="*/ 201 h 201"/>
                <a:gd name="T12" fmla="*/ 264 w 301"/>
                <a:gd name="T13" fmla="*/ 48 h 201"/>
                <a:gd name="T14" fmla="*/ 36 w 301"/>
                <a:gd name="T15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1" h="201">
                  <a:moveTo>
                    <a:pt x="36" y="0"/>
                  </a:moveTo>
                  <a:cubicBezTo>
                    <a:pt x="36" y="0"/>
                    <a:pt x="0" y="64"/>
                    <a:pt x="46" y="90"/>
                  </a:cubicBezTo>
                  <a:cubicBezTo>
                    <a:pt x="66" y="101"/>
                    <a:pt x="103" y="99"/>
                    <a:pt x="138" y="97"/>
                  </a:cubicBezTo>
                  <a:cubicBezTo>
                    <a:pt x="180" y="94"/>
                    <a:pt x="219" y="92"/>
                    <a:pt x="223" y="113"/>
                  </a:cubicBezTo>
                  <a:cubicBezTo>
                    <a:pt x="229" y="141"/>
                    <a:pt x="232" y="169"/>
                    <a:pt x="232" y="196"/>
                  </a:cubicBezTo>
                  <a:cubicBezTo>
                    <a:pt x="266" y="201"/>
                    <a:pt x="266" y="201"/>
                    <a:pt x="266" y="201"/>
                  </a:cubicBezTo>
                  <a:cubicBezTo>
                    <a:pt x="266" y="201"/>
                    <a:pt x="301" y="83"/>
                    <a:pt x="264" y="48"/>
                  </a:cubicBezTo>
                  <a:cubicBezTo>
                    <a:pt x="226" y="12"/>
                    <a:pt x="36" y="0"/>
                    <a:pt x="36" y="0"/>
                  </a:cubicBezTo>
                </a:path>
              </a:pathLst>
            </a:custGeom>
            <a:solidFill>
              <a:srgbClr val="242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F8772CD3-D95D-4FEE-B242-E0C26F1BE699}"/>
                </a:ext>
              </a:extLst>
            </p:cNvPr>
            <p:cNvSpPr/>
            <p:nvPr/>
          </p:nvSpPr>
          <p:spPr bwMode="auto">
            <a:xfrm>
              <a:off x="3865563" y="2746375"/>
              <a:ext cx="658813" cy="444500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xmlns="" id="{201ED611-37E6-4960-8758-0106ACCC44BF}"/>
                </a:ext>
              </a:extLst>
            </p:cNvPr>
            <p:cNvSpPr/>
            <p:nvPr/>
          </p:nvSpPr>
          <p:spPr bwMode="auto">
            <a:xfrm>
              <a:off x="3865563" y="2746375"/>
              <a:ext cx="658813" cy="44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任意多边形 59">
              <a:extLst>
                <a:ext uri="{FF2B5EF4-FFF2-40B4-BE49-F238E27FC236}">
                  <a16:creationId xmlns:a16="http://schemas.microsoft.com/office/drawing/2014/main" xmlns="" id="{17E1B84A-56D8-45BC-BE93-E012D6D8E4C0}"/>
                </a:ext>
              </a:extLst>
            </p:cNvPr>
            <p:cNvSpPr/>
            <p:nvPr/>
          </p:nvSpPr>
          <p:spPr bwMode="auto">
            <a:xfrm>
              <a:off x="4378326" y="3217863"/>
              <a:ext cx="696913" cy="815975"/>
            </a:xfrm>
            <a:custGeom>
              <a:avLst/>
              <a:gdLst>
                <a:gd name="T0" fmla="*/ 142 w 185"/>
                <a:gd name="T1" fmla="*/ 0 h 216"/>
                <a:gd name="T2" fmla="*/ 18 w 185"/>
                <a:gd name="T3" fmla="*/ 216 h 216"/>
                <a:gd name="T4" fmla="*/ 0 w 185"/>
                <a:gd name="T5" fmla="*/ 195 h 216"/>
                <a:gd name="T6" fmla="*/ 46 w 185"/>
                <a:gd name="T7" fmla="*/ 0 h 216"/>
                <a:gd name="T8" fmla="*/ 142 w 185"/>
                <a:gd name="T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5" h="216">
                  <a:moveTo>
                    <a:pt x="142" y="0"/>
                  </a:moveTo>
                  <a:cubicBezTo>
                    <a:pt x="142" y="0"/>
                    <a:pt x="185" y="160"/>
                    <a:pt x="18" y="216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114" y="88"/>
                    <a:pt x="46" y="0"/>
                  </a:cubicBezTo>
                  <a:lnTo>
                    <a:pt x="142" y="0"/>
                  </a:lnTo>
                  <a:close/>
                </a:path>
              </a:pathLst>
            </a:custGeom>
            <a:solidFill>
              <a:srgbClr val="242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任意多边形 60">
              <a:extLst>
                <a:ext uri="{FF2B5EF4-FFF2-40B4-BE49-F238E27FC236}">
                  <a16:creationId xmlns:a16="http://schemas.microsoft.com/office/drawing/2014/main" xmlns="" id="{B8AFEFB6-F5AC-44EC-96C7-94F68786A363}"/>
                </a:ext>
              </a:extLst>
            </p:cNvPr>
            <p:cNvSpPr/>
            <p:nvPr/>
          </p:nvSpPr>
          <p:spPr bwMode="auto">
            <a:xfrm>
              <a:off x="3943351" y="2133600"/>
              <a:ext cx="1200150" cy="1111250"/>
            </a:xfrm>
            <a:custGeom>
              <a:avLst/>
              <a:gdLst>
                <a:gd name="T0" fmla="*/ 289 w 318"/>
                <a:gd name="T1" fmla="*/ 104 h 294"/>
                <a:gd name="T2" fmla="*/ 255 w 318"/>
                <a:gd name="T3" fmla="*/ 11 h 294"/>
                <a:gd name="T4" fmla="*/ 87 w 318"/>
                <a:gd name="T5" fmla="*/ 41 h 294"/>
                <a:gd name="T6" fmla="*/ 38 w 318"/>
                <a:gd name="T7" fmla="*/ 233 h 294"/>
                <a:gd name="T8" fmla="*/ 44 w 318"/>
                <a:gd name="T9" fmla="*/ 293 h 294"/>
                <a:gd name="T10" fmla="*/ 63 w 318"/>
                <a:gd name="T11" fmla="*/ 220 h 294"/>
                <a:gd name="T12" fmla="*/ 212 w 318"/>
                <a:gd name="T13" fmla="*/ 112 h 294"/>
                <a:gd name="T14" fmla="*/ 289 w 318"/>
                <a:gd name="T15" fmla="*/ 10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8" h="294">
                  <a:moveTo>
                    <a:pt x="289" y="104"/>
                  </a:moveTo>
                  <a:cubicBezTo>
                    <a:pt x="318" y="71"/>
                    <a:pt x="298" y="19"/>
                    <a:pt x="255" y="11"/>
                  </a:cubicBezTo>
                  <a:cubicBezTo>
                    <a:pt x="208" y="3"/>
                    <a:pt x="139" y="0"/>
                    <a:pt x="87" y="41"/>
                  </a:cubicBezTo>
                  <a:cubicBezTo>
                    <a:pt x="0" y="110"/>
                    <a:pt x="38" y="233"/>
                    <a:pt x="38" y="233"/>
                  </a:cubicBezTo>
                  <a:cubicBezTo>
                    <a:pt x="38" y="233"/>
                    <a:pt x="25" y="294"/>
                    <a:pt x="44" y="293"/>
                  </a:cubicBezTo>
                  <a:cubicBezTo>
                    <a:pt x="63" y="292"/>
                    <a:pt x="63" y="220"/>
                    <a:pt x="63" y="220"/>
                  </a:cubicBezTo>
                  <a:cubicBezTo>
                    <a:pt x="63" y="220"/>
                    <a:pt x="106" y="68"/>
                    <a:pt x="212" y="112"/>
                  </a:cubicBezTo>
                  <a:cubicBezTo>
                    <a:pt x="251" y="128"/>
                    <a:pt x="275" y="120"/>
                    <a:pt x="289" y="104"/>
                  </a:cubicBezTo>
                </a:path>
              </a:pathLst>
            </a:custGeom>
            <a:solidFill>
              <a:srgbClr val="F4A2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任意多边形 61">
              <a:extLst>
                <a:ext uri="{FF2B5EF4-FFF2-40B4-BE49-F238E27FC236}">
                  <a16:creationId xmlns:a16="http://schemas.microsoft.com/office/drawing/2014/main" xmlns="" id="{78CB6E1A-B30A-4308-84AF-667F3A4C7F67}"/>
                </a:ext>
              </a:extLst>
            </p:cNvPr>
            <p:cNvSpPr/>
            <p:nvPr/>
          </p:nvSpPr>
          <p:spPr bwMode="auto">
            <a:xfrm>
              <a:off x="4329113" y="3965575"/>
              <a:ext cx="98425" cy="165100"/>
            </a:xfrm>
            <a:custGeom>
              <a:avLst/>
              <a:gdLst>
                <a:gd name="T0" fmla="*/ 16 w 26"/>
                <a:gd name="T1" fmla="*/ 0 h 44"/>
                <a:gd name="T2" fmla="*/ 10 w 26"/>
                <a:gd name="T3" fmla="*/ 2 h 44"/>
                <a:gd name="T4" fmla="*/ 1 w 26"/>
                <a:gd name="T5" fmla="*/ 15 h 44"/>
                <a:gd name="T6" fmla="*/ 2 w 26"/>
                <a:gd name="T7" fmla="*/ 35 h 44"/>
                <a:gd name="T8" fmla="*/ 13 w 26"/>
                <a:gd name="T9" fmla="*/ 43 h 44"/>
                <a:gd name="T10" fmla="*/ 19 w 26"/>
                <a:gd name="T11" fmla="*/ 40 h 44"/>
                <a:gd name="T12" fmla="*/ 26 w 26"/>
                <a:gd name="T13" fmla="*/ 13 h 44"/>
                <a:gd name="T14" fmla="*/ 16 w 26"/>
                <a:gd name="T1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4">
                  <a:moveTo>
                    <a:pt x="16" y="0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4" y="4"/>
                    <a:pt x="0" y="9"/>
                    <a:pt x="1" y="1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3" y="40"/>
                    <a:pt x="7" y="44"/>
                    <a:pt x="13" y="43"/>
                  </a:cubicBezTo>
                  <a:cubicBezTo>
                    <a:pt x="15" y="43"/>
                    <a:pt x="17" y="42"/>
                    <a:pt x="19" y="40"/>
                  </a:cubicBezTo>
                  <a:cubicBezTo>
                    <a:pt x="23" y="35"/>
                    <a:pt x="26" y="27"/>
                    <a:pt x="26" y="13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68E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任意多边形 62">
              <a:extLst>
                <a:ext uri="{FF2B5EF4-FFF2-40B4-BE49-F238E27FC236}">
                  <a16:creationId xmlns:a16="http://schemas.microsoft.com/office/drawing/2014/main" xmlns="" id="{2893E95B-AEF4-464A-9360-6A2308625EC2}"/>
                </a:ext>
              </a:extLst>
            </p:cNvPr>
            <p:cNvSpPr/>
            <p:nvPr/>
          </p:nvSpPr>
          <p:spPr bwMode="auto">
            <a:xfrm>
              <a:off x="5260976" y="3670300"/>
              <a:ext cx="161925" cy="117475"/>
            </a:xfrm>
            <a:custGeom>
              <a:avLst/>
              <a:gdLst>
                <a:gd name="T0" fmla="*/ 0 w 43"/>
                <a:gd name="T1" fmla="*/ 11 h 31"/>
                <a:gd name="T2" fmla="*/ 2 w 43"/>
                <a:gd name="T3" fmla="*/ 22 h 31"/>
                <a:gd name="T4" fmla="*/ 14 w 43"/>
                <a:gd name="T5" fmla="*/ 30 h 31"/>
                <a:gd name="T6" fmla="*/ 15 w 43"/>
                <a:gd name="T7" fmla="*/ 29 h 31"/>
                <a:gd name="T8" fmla="*/ 37 w 43"/>
                <a:gd name="T9" fmla="*/ 23 h 31"/>
                <a:gd name="T10" fmla="*/ 41 w 43"/>
                <a:gd name="T11" fmla="*/ 14 h 31"/>
                <a:gd name="T12" fmla="*/ 39 w 43"/>
                <a:gd name="T13" fmla="*/ 10 h 31"/>
                <a:gd name="T14" fmla="*/ 0 w 43"/>
                <a:gd name="T15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31">
                  <a:moveTo>
                    <a:pt x="0" y="11"/>
                  </a:moveTo>
                  <a:cubicBezTo>
                    <a:pt x="2" y="22"/>
                    <a:pt x="2" y="22"/>
                    <a:pt x="2" y="22"/>
                  </a:cubicBezTo>
                  <a:cubicBezTo>
                    <a:pt x="3" y="27"/>
                    <a:pt x="9" y="31"/>
                    <a:pt x="14" y="30"/>
                  </a:cubicBezTo>
                  <a:cubicBezTo>
                    <a:pt x="14" y="30"/>
                    <a:pt x="15" y="29"/>
                    <a:pt x="15" y="29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0" y="21"/>
                    <a:pt x="43" y="18"/>
                    <a:pt x="41" y="14"/>
                  </a:cubicBezTo>
                  <a:cubicBezTo>
                    <a:pt x="41" y="13"/>
                    <a:pt x="40" y="11"/>
                    <a:pt x="39" y="10"/>
                  </a:cubicBezTo>
                  <a:cubicBezTo>
                    <a:pt x="31" y="5"/>
                    <a:pt x="18" y="0"/>
                    <a:pt x="0" y="11"/>
                  </a:cubicBezTo>
                  <a:close/>
                </a:path>
              </a:pathLst>
            </a:custGeom>
            <a:solidFill>
              <a:srgbClr val="68E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任意多边形 63">
              <a:extLst>
                <a:ext uri="{FF2B5EF4-FFF2-40B4-BE49-F238E27FC236}">
                  <a16:creationId xmlns:a16="http://schemas.microsoft.com/office/drawing/2014/main" xmlns="" id="{8C69D1E9-BFC2-4562-BA15-3D4A180F3D2C}"/>
                </a:ext>
              </a:extLst>
            </p:cNvPr>
            <p:cNvSpPr/>
            <p:nvPr/>
          </p:nvSpPr>
          <p:spPr bwMode="auto">
            <a:xfrm>
              <a:off x="4524376" y="2579688"/>
              <a:ext cx="73025" cy="238125"/>
            </a:xfrm>
            <a:custGeom>
              <a:avLst/>
              <a:gdLst>
                <a:gd name="T0" fmla="*/ 19 w 19"/>
                <a:gd name="T1" fmla="*/ 0 h 63"/>
                <a:gd name="T2" fmla="*/ 0 w 19"/>
                <a:gd name="T3" fmla="*/ 60 h 63"/>
                <a:gd name="T4" fmla="*/ 0 w 19"/>
                <a:gd name="T5" fmla="*/ 63 h 63"/>
                <a:gd name="T6" fmla="*/ 19 w 19"/>
                <a:gd name="T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63">
                  <a:moveTo>
                    <a:pt x="19" y="0"/>
                  </a:moveTo>
                  <a:cubicBezTo>
                    <a:pt x="11" y="19"/>
                    <a:pt x="4" y="41"/>
                    <a:pt x="0" y="60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4" y="45"/>
                    <a:pt x="11" y="23"/>
                    <a:pt x="19" y="0"/>
                  </a:cubicBezTo>
                </a:path>
              </a:pathLst>
            </a:cu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任意多边形 64">
              <a:extLst>
                <a:ext uri="{FF2B5EF4-FFF2-40B4-BE49-F238E27FC236}">
                  <a16:creationId xmlns:a16="http://schemas.microsoft.com/office/drawing/2014/main" xmlns="" id="{95ED98AF-9E0C-4365-AABF-80996E607FA8}"/>
                </a:ext>
              </a:extLst>
            </p:cNvPr>
            <p:cNvSpPr/>
            <p:nvPr/>
          </p:nvSpPr>
          <p:spPr bwMode="auto">
            <a:xfrm>
              <a:off x="4524376" y="2470150"/>
              <a:ext cx="638175" cy="525463"/>
            </a:xfrm>
            <a:custGeom>
              <a:avLst/>
              <a:gdLst>
                <a:gd name="T0" fmla="*/ 169 w 169"/>
                <a:gd name="T1" fmla="*/ 0 h 139"/>
                <a:gd name="T2" fmla="*/ 101 w 169"/>
                <a:gd name="T3" fmla="*/ 40 h 139"/>
                <a:gd name="T4" fmla="*/ 74 w 169"/>
                <a:gd name="T5" fmla="*/ 36 h 139"/>
                <a:gd name="T6" fmla="*/ 20 w 169"/>
                <a:gd name="T7" fmla="*/ 27 h 139"/>
                <a:gd name="T8" fmla="*/ 20 w 169"/>
                <a:gd name="T9" fmla="*/ 27 h 139"/>
                <a:gd name="T10" fmla="*/ 19 w 169"/>
                <a:gd name="T11" fmla="*/ 29 h 139"/>
                <a:gd name="T12" fmla="*/ 0 w 169"/>
                <a:gd name="T13" fmla="*/ 92 h 139"/>
                <a:gd name="T14" fmla="*/ 0 w 169"/>
                <a:gd name="T15" fmla="*/ 132 h 139"/>
                <a:gd name="T16" fmla="*/ 74 w 169"/>
                <a:gd name="T17" fmla="*/ 139 h 139"/>
                <a:gd name="T18" fmla="*/ 107 w 169"/>
                <a:gd name="T19" fmla="*/ 63 h 139"/>
                <a:gd name="T20" fmla="*/ 169 w 169"/>
                <a:gd name="T21" fmla="*/ 0 h 139"/>
                <a:gd name="T22" fmla="*/ 169 w 169"/>
                <a:gd name="T2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139">
                  <a:moveTo>
                    <a:pt x="169" y="0"/>
                  </a:moveTo>
                  <a:cubicBezTo>
                    <a:pt x="160" y="25"/>
                    <a:pt x="132" y="40"/>
                    <a:pt x="101" y="40"/>
                  </a:cubicBezTo>
                  <a:cubicBezTo>
                    <a:pt x="92" y="40"/>
                    <a:pt x="83" y="39"/>
                    <a:pt x="74" y="36"/>
                  </a:cubicBezTo>
                  <a:cubicBezTo>
                    <a:pt x="50" y="30"/>
                    <a:pt x="33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19" y="29"/>
                    <a:pt x="19" y="29"/>
                  </a:cubicBezTo>
                  <a:cubicBezTo>
                    <a:pt x="11" y="52"/>
                    <a:pt x="4" y="74"/>
                    <a:pt x="0" y="9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14" y="133"/>
                    <a:pt x="42" y="135"/>
                    <a:pt x="74" y="139"/>
                  </a:cubicBezTo>
                  <a:cubicBezTo>
                    <a:pt x="62" y="109"/>
                    <a:pt x="77" y="75"/>
                    <a:pt x="107" y="63"/>
                  </a:cubicBezTo>
                  <a:cubicBezTo>
                    <a:pt x="158" y="43"/>
                    <a:pt x="169" y="0"/>
                    <a:pt x="169" y="0"/>
                  </a:cubicBezTo>
                  <a:cubicBezTo>
                    <a:pt x="169" y="0"/>
                    <a:pt x="169" y="0"/>
                    <a:pt x="169" y="0"/>
                  </a:cubicBezTo>
                </a:path>
              </a:pathLst>
            </a:custGeom>
            <a:solidFill>
              <a:srgbClr val="5FCD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任意多边形 65">
              <a:extLst>
                <a:ext uri="{FF2B5EF4-FFF2-40B4-BE49-F238E27FC236}">
                  <a16:creationId xmlns:a16="http://schemas.microsoft.com/office/drawing/2014/main" xmlns="" id="{2ACB3E43-380A-48BD-A13D-9BEC044123AA}"/>
                </a:ext>
              </a:extLst>
            </p:cNvPr>
            <p:cNvSpPr/>
            <p:nvPr/>
          </p:nvSpPr>
          <p:spPr bwMode="auto">
            <a:xfrm>
              <a:off x="4524376" y="2968625"/>
              <a:ext cx="279400" cy="30163"/>
            </a:xfrm>
            <a:custGeom>
              <a:avLst/>
              <a:gdLst>
                <a:gd name="T0" fmla="*/ 0 w 74"/>
                <a:gd name="T1" fmla="*/ 0 h 8"/>
                <a:gd name="T2" fmla="*/ 0 w 74"/>
                <a:gd name="T3" fmla="*/ 0 h 8"/>
                <a:gd name="T4" fmla="*/ 74 w 74"/>
                <a:gd name="T5" fmla="*/ 8 h 8"/>
                <a:gd name="T6" fmla="*/ 74 w 74"/>
                <a:gd name="T7" fmla="*/ 7 h 8"/>
                <a:gd name="T8" fmla="*/ 0 w 7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42" y="3"/>
                    <a:pt x="14" y="1"/>
                    <a:pt x="0" y="0"/>
                  </a:cubicBezTo>
                </a:path>
              </a:pathLst>
            </a:custGeom>
            <a:solidFill>
              <a:srgbClr val="2124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任意多边形 66">
              <a:extLst>
                <a:ext uri="{FF2B5EF4-FFF2-40B4-BE49-F238E27FC236}">
                  <a16:creationId xmlns:a16="http://schemas.microsoft.com/office/drawing/2014/main" xmlns="" id="{600930DF-1C1E-48B6-B649-31922FBF29D3}"/>
                </a:ext>
              </a:extLst>
            </p:cNvPr>
            <p:cNvSpPr/>
            <p:nvPr/>
          </p:nvSpPr>
          <p:spPr bwMode="auto">
            <a:xfrm>
              <a:off x="4494213" y="2806700"/>
              <a:ext cx="30163" cy="161925"/>
            </a:xfrm>
            <a:custGeom>
              <a:avLst/>
              <a:gdLst>
                <a:gd name="T0" fmla="*/ 8 w 8"/>
                <a:gd name="T1" fmla="*/ 0 h 43"/>
                <a:gd name="T2" fmla="*/ 0 w 8"/>
                <a:gd name="T3" fmla="*/ 43 h 43"/>
                <a:gd name="T4" fmla="*/ 8 w 8"/>
                <a:gd name="T5" fmla="*/ 43 h 43"/>
                <a:gd name="T6" fmla="*/ 8 w 8"/>
                <a:gd name="T7" fmla="*/ 43 h 43"/>
                <a:gd name="T8" fmla="*/ 8 w 8"/>
                <a:gd name="T9" fmla="*/ 3 h 43"/>
                <a:gd name="T10" fmla="*/ 8 w 8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3">
                  <a:moveTo>
                    <a:pt x="8" y="0"/>
                  </a:moveTo>
                  <a:cubicBezTo>
                    <a:pt x="2" y="24"/>
                    <a:pt x="0" y="43"/>
                    <a:pt x="0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E8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任意多边形 67">
              <a:extLst>
                <a:ext uri="{FF2B5EF4-FFF2-40B4-BE49-F238E27FC236}">
                  <a16:creationId xmlns:a16="http://schemas.microsoft.com/office/drawing/2014/main" xmlns="" id="{31E4964B-6051-45ED-BA65-65B061AF1A6B}"/>
                </a:ext>
              </a:extLst>
            </p:cNvPr>
            <p:cNvSpPr/>
            <p:nvPr/>
          </p:nvSpPr>
          <p:spPr bwMode="auto">
            <a:xfrm>
              <a:off x="4438651" y="2039938"/>
              <a:ext cx="762000" cy="619125"/>
            </a:xfrm>
            <a:custGeom>
              <a:avLst/>
              <a:gdLst>
                <a:gd name="T0" fmla="*/ 0 w 202"/>
                <a:gd name="T1" fmla="*/ 35 h 164"/>
                <a:gd name="T2" fmla="*/ 22 w 202"/>
                <a:gd name="T3" fmla="*/ 142 h 164"/>
                <a:gd name="T4" fmla="*/ 97 w 202"/>
                <a:gd name="T5" fmla="*/ 150 h 164"/>
                <a:gd name="T6" fmla="*/ 193 w 202"/>
                <a:gd name="T7" fmla="*/ 88 h 164"/>
                <a:gd name="T8" fmla="*/ 0 w 202"/>
                <a:gd name="T9" fmla="*/ 35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64">
                  <a:moveTo>
                    <a:pt x="0" y="35"/>
                  </a:moveTo>
                  <a:cubicBezTo>
                    <a:pt x="22" y="142"/>
                    <a:pt x="22" y="142"/>
                    <a:pt x="22" y="142"/>
                  </a:cubicBezTo>
                  <a:cubicBezTo>
                    <a:pt x="22" y="142"/>
                    <a:pt x="45" y="136"/>
                    <a:pt x="97" y="150"/>
                  </a:cubicBezTo>
                  <a:cubicBezTo>
                    <a:pt x="149" y="164"/>
                    <a:pt x="202" y="136"/>
                    <a:pt x="193" y="88"/>
                  </a:cubicBezTo>
                  <a:cubicBezTo>
                    <a:pt x="185" y="40"/>
                    <a:pt x="126" y="0"/>
                    <a:pt x="0" y="35"/>
                  </a:cubicBezTo>
                </a:path>
              </a:pathLst>
            </a:custGeom>
            <a:solidFill>
              <a:srgbClr val="68E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任意多边形 68">
              <a:extLst>
                <a:ext uri="{FF2B5EF4-FFF2-40B4-BE49-F238E27FC236}">
                  <a16:creationId xmlns:a16="http://schemas.microsoft.com/office/drawing/2014/main" xmlns="" id="{8636BB90-C9A2-4914-9A42-FE55CF0D25F8}"/>
                </a:ext>
              </a:extLst>
            </p:cNvPr>
            <p:cNvSpPr/>
            <p:nvPr/>
          </p:nvSpPr>
          <p:spPr bwMode="auto">
            <a:xfrm>
              <a:off x="4438651" y="2122488"/>
              <a:ext cx="731838" cy="498475"/>
            </a:xfrm>
            <a:custGeom>
              <a:avLst/>
              <a:gdLst>
                <a:gd name="T0" fmla="*/ 86 w 194"/>
                <a:gd name="T1" fmla="*/ 0 h 132"/>
                <a:gd name="T2" fmla="*/ 0 w 194"/>
                <a:gd name="T3" fmla="*/ 13 h 132"/>
                <a:gd name="T4" fmla="*/ 22 w 194"/>
                <a:gd name="T5" fmla="*/ 120 h 132"/>
                <a:gd name="T6" fmla="*/ 37 w 194"/>
                <a:gd name="T7" fmla="*/ 119 h 132"/>
                <a:gd name="T8" fmla="*/ 97 w 194"/>
                <a:gd name="T9" fmla="*/ 128 h 132"/>
                <a:gd name="T10" fmla="*/ 124 w 194"/>
                <a:gd name="T11" fmla="*/ 132 h 132"/>
                <a:gd name="T12" fmla="*/ 194 w 194"/>
                <a:gd name="T13" fmla="*/ 76 h 132"/>
                <a:gd name="T14" fmla="*/ 193 w 194"/>
                <a:gd name="T15" fmla="*/ 66 h 132"/>
                <a:gd name="T16" fmla="*/ 86 w 194"/>
                <a:gd name="T17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4" h="132">
                  <a:moveTo>
                    <a:pt x="86" y="0"/>
                  </a:moveTo>
                  <a:cubicBezTo>
                    <a:pt x="61" y="0"/>
                    <a:pt x="33" y="4"/>
                    <a:pt x="0" y="13"/>
                  </a:cubicBezTo>
                  <a:cubicBezTo>
                    <a:pt x="22" y="120"/>
                    <a:pt x="22" y="120"/>
                    <a:pt x="22" y="120"/>
                  </a:cubicBezTo>
                  <a:cubicBezTo>
                    <a:pt x="22" y="120"/>
                    <a:pt x="27" y="119"/>
                    <a:pt x="37" y="119"/>
                  </a:cubicBezTo>
                  <a:cubicBezTo>
                    <a:pt x="50" y="119"/>
                    <a:pt x="69" y="120"/>
                    <a:pt x="97" y="128"/>
                  </a:cubicBezTo>
                  <a:cubicBezTo>
                    <a:pt x="106" y="131"/>
                    <a:pt x="115" y="132"/>
                    <a:pt x="124" y="132"/>
                  </a:cubicBezTo>
                  <a:cubicBezTo>
                    <a:pt x="162" y="132"/>
                    <a:pt x="194" y="110"/>
                    <a:pt x="194" y="76"/>
                  </a:cubicBezTo>
                  <a:cubicBezTo>
                    <a:pt x="194" y="72"/>
                    <a:pt x="194" y="69"/>
                    <a:pt x="193" y="66"/>
                  </a:cubicBezTo>
                  <a:cubicBezTo>
                    <a:pt x="187" y="31"/>
                    <a:pt x="154" y="0"/>
                    <a:pt x="86" y="0"/>
                  </a:cubicBezTo>
                </a:path>
              </a:pathLst>
            </a:custGeom>
            <a:solidFill>
              <a:srgbClr val="AAE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xmlns="" id="{EF21A907-9DA6-4424-8A5B-E644036F2FBD}"/>
                </a:ext>
              </a:extLst>
            </p:cNvPr>
            <p:cNvSpPr/>
            <p:nvPr/>
          </p:nvSpPr>
          <p:spPr bwMode="auto">
            <a:xfrm>
              <a:off x="3849688" y="4829175"/>
              <a:ext cx="4492625" cy="193675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任意多边形 70">
              <a:extLst>
                <a:ext uri="{FF2B5EF4-FFF2-40B4-BE49-F238E27FC236}">
                  <a16:creationId xmlns:a16="http://schemas.microsoft.com/office/drawing/2014/main" xmlns="" id="{F6908CD8-AF9F-4A6E-8078-2A4222383651}"/>
                </a:ext>
              </a:extLst>
            </p:cNvPr>
            <p:cNvSpPr/>
            <p:nvPr/>
          </p:nvSpPr>
          <p:spPr bwMode="auto">
            <a:xfrm>
              <a:off x="7202488" y="2466975"/>
              <a:ext cx="219075" cy="176213"/>
            </a:xfrm>
            <a:custGeom>
              <a:avLst/>
              <a:gdLst>
                <a:gd name="T0" fmla="*/ 11 w 58"/>
                <a:gd name="T1" fmla="*/ 0 h 47"/>
                <a:gd name="T2" fmla="*/ 0 w 58"/>
                <a:gd name="T3" fmla="*/ 1 h 47"/>
                <a:gd name="T4" fmla="*/ 44 w 58"/>
                <a:gd name="T5" fmla="*/ 44 h 47"/>
                <a:gd name="T6" fmla="*/ 58 w 58"/>
                <a:gd name="T7" fmla="*/ 47 h 47"/>
                <a:gd name="T8" fmla="*/ 57 w 58"/>
                <a:gd name="T9" fmla="*/ 40 h 47"/>
                <a:gd name="T10" fmla="*/ 49 w 58"/>
                <a:gd name="T11" fmla="*/ 40 h 47"/>
                <a:gd name="T12" fmla="*/ 37 w 58"/>
                <a:gd name="T13" fmla="*/ 6 h 47"/>
                <a:gd name="T14" fmla="*/ 11 w 58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47">
                  <a:moveTo>
                    <a:pt x="11" y="0"/>
                  </a:moveTo>
                  <a:cubicBezTo>
                    <a:pt x="5" y="0"/>
                    <a:pt x="0" y="1"/>
                    <a:pt x="0" y="1"/>
                  </a:cubicBezTo>
                  <a:cubicBezTo>
                    <a:pt x="8" y="34"/>
                    <a:pt x="44" y="44"/>
                    <a:pt x="44" y="44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4"/>
                    <a:pt x="57" y="42"/>
                    <a:pt x="57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0"/>
                    <a:pt x="40" y="26"/>
                    <a:pt x="37" y="6"/>
                  </a:cubicBezTo>
                  <a:cubicBezTo>
                    <a:pt x="28" y="1"/>
                    <a:pt x="19" y="0"/>
                    <a:pt x="11" y="0"/>
                  </a:cubicBezTo>
                </a:path>
              </a:pathLst>
            </a:custGeom>
            <a:solidFill>
              <a:srgbClr val="A7E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任意多边形 71">
              <a:extLst>
                <a:ext uri="{FF2B5EF4-FFF2-40B4-BE49-F238E27FC236}">
                  <a16:creationId xmlns:a16="http://schemas.microsoft.com/office/drawing/2014/main" xmlns="" id="{7FF2C57D-6A2D-46AF-87FB-D883CA767459}"/>
                </a:ext>
              </a:extLst>
            </p:cNvPr>
            <p:cNvSpPr/>
            <p:nvPr/>
          </p:nvSpPr>
          <p:spPr bwMode="auto">
            <a:xfrm>
              <a:off x="7339013" y="2327275"/>
              <a:ext cx="196850" cy="290513"/>
            </a:xfrm>
            <a:custGeom>
              <a:avLst/>
              <a:gdLst>
                <a:gd name="T0" fmla="*/ 10 w 52"/>
                <a:gd name="T1" fmla="*/ 0 h 77"/>
                <a:gd name="T2" fmla="*/ 1 w 52"/>
                <a:gd name="T3" fmla="*/ 43 h 77"/>
                <a:gd name="T4" fmla="*/ 21 w 52"/>
                <a:gd name="T5" fmla="*/ 77 h 77"/>
                <a:gd name="T6" fmla="*/ 33 w 52"/>
                <a:gd name="T7" fmla="*/ 77 h 77"/>
                <a:gd name="T8" fmla="*/ 10 w 52"/>
                <a:gd name="T9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77">
                  <a:moveTo>
                    <a:pt x="10" y="0"/>
                  </a:moveTo>
                  <a:cubicBezTo>
                    <a:pt x="1" y="15"/>
                    <a:pt x="0" y="30"/>
                    <a:pt x="1" y="43"/>
                  </a:cubicBezTo>
                  <a:cubicBezTo>
                    <a:pt x="11" y="48"/>
                    <a:pt x="19" y="59"/>
                    <a:pt x="21" y="77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52" y="27"/>
                    <a:pt x="10" y="0"/>
                    <a:pt x="10" y="0"/>
                  </a:cubicBezTo>
                </a:path>
              </a:pathLst>
            </a:custGeom>
            <a:solidFill>
              <a:srgbClr val="91E9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任意多边形 72">
              <a:extLst>
                <a:ext uri="{FF2B5EF4-FFF2-40B4-BE49-F238E27FC236}">
                  <a16:creationId xmlns:a16="http://schemas.microsoft.com/office/drawing/2014/main" xmlns="" id="{E6CAD6DE-30B3-4133-8673-4E9F5DDFEEE8}"/>
                </a:ext>
              </a:extLst>
            </p:cNvPr>
            <p:cNvSpPr/>
            <p:nvPr/>
          </p:nvSpPr>
          <p:spPr bwMode="auto">
            <a:xfrm>
              <a:off x="7342188" y="2489200"/>
              <a:ext cx="76200" cy="128588"/>
            </a:xfrm>
            <a:custGeom>
              <a:avLst/>
              <a:gdLst>
                <a:gd name="T0" fmla="*/ 0 w 20"/>
                <a:gd name="T1" fmla="*/ 0 h 34"/>
                <a:gd name="T2" fmla="*/ 12 w 20"/>
                <a:gd name="T3" fmla="*/ 34 h 34"/>
                <a:gd name="T4" fmla="*/ 20 w 20"/>
                <a:gd name="T5" fmla="*/ 34 h 34"/>
                <a:gd name="T6" fmla="*/ 0 w 20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34">
                  <a:moveTo>
                    <a:pt x="0" y="0"/>
                  </a:moveTo>
                  <a:cubicBezTo>
                    <a:pt x="3" y="20"/>
                    <a:pt x="12" y="34"/>
                    <a:pt x="12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8" y="16"/>
                    <a:pt x="10" y="5"/>
                    <a:pt x="0" y="0"/>
                  </a:cubicBezTo>
                </a:path>
              </a:pathLst>
            </a:custGeom>
            <a:solidFill>
              <a:srgbClr val="79E4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任意多边形 73">
              <a:extLst>
                <a:ext uri="{FF2B5EF4-FFF2-40B4-BE49-F238E27FC236}">
                  <a16:creationId xmlns:a16="http://schemas.microsoft.com/office/drawing/2014/main" xmlns="" id="{91EC4A81-9968-40F3-A5ED-ADFDD2983B61}"/>
                </a:ext>
              </a:extLst>
            </p:cNvPr>
            <p:cNvSpPr/>
            <p:nvPr/>
          </p:nvSpPr>
          <p:spPr bwMode="auto">
            <a:xfrm>
              <a:off x="7410451" y="2428875"/>
              <a:ext cx="230188" cy="188913"/>
            </a:xfrm>
            <a:custGeom>
              <a:avLst/>
              <a:gdLst>
                <a:gd name="T0" fmla="*/ 0 w 61"/>
                <a:gd name="T1" fmla="*/ 50 h 50"/>
                <a:gd name="T2" fmla="*/ 54 w 61"/>
                <a:gd name="T3" fmla="*/ 0 h 50"/>
                <a:gd name="T4" fmla="*/ 28 w 61"/>
                <a:gd name="T5" fmla="*/ 50 h 50"/>
                <a:gd name="T6" fmla="*/ 0 w 61"/>
                <a:gd name="T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" h="50">
                  <a:moveTo>
                    <a:pt x="0" y="50"/>
                  </a:moveTo>
                  <a:cubicBezTo>
                    <a:pt x="0" y="50"/>
                    <a:pt x="14" y="8"/>
                    <a:pt x="54" y="0"/>
                  </a:cubicBezTo>
                  <a:cubicBezTo>
                    <a:pt x="54" y="0"/>
                    <a:pt x="61" y="28"/>
                    <a:pt x="28" y="50"/>
                  </a:cubicBezTo>
                  <a:lnTo>
                    <a:pt x="0" y="50"/>
                  </a:lnTo>
                  <a:close/>
                </a:path>
              </a:pathLst>
            </a:custGeom>
            <a:solidFill>
              <a:srgbClr val="68E1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任意多边形 74">
              <a:extLst>
                <a:ext uri="{FF2B5EF4-FFF2-40B4-BE49-F238E27FC236}">
                  <a16:creationId xmlns:a16="http://schemas.microsoft.com/office/drawing/2014/main" xmlns="" id="{87713622-B2F3-4E8C-BC8E-074D0862D239}"/>
                </a:ext>
              </a:extLst>
            </p:cNvPr>
            <p:cNvSpPr/>
            <p:nvPr/>
          </p:nvSpPr>
          <p:spPr bwMode="auto">
            <a:xfrm>
              <a:off x="7312026" y="2613025"/>
              <a:ext cx="227013" cy="188913"/>
            </a:xfrm>
            <a:custGeom>
              <a:avLst/>
              <a:gdLst>
                <a:gd name="T0" fmla="*/ 0 w 143"/>
                <a:gd name="T1" fmla="*/ 0 h 119"/>
                <a:gd name="T2" fmla="*/ 17 w 143"/>
                <a:gd name="T3" fmla="*/ 119 h 119"/>
                <a:gd name="T4" fmla="*/ 126 w 143"/>
                <a:gd name="T5" fmla="*/ 119 h 119"/>
                <a:gd name="T6" fmla="*/ 143 w 143"/>
                <a:gd name="T7" fmla="*/ 3 h 119"/>
                <a:gd name="T8" fmla="*/ 0 w 143"/>
                <a:gd name="T9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19">
                  <a:moveTo>
                    <a:pt x="0" y="0"/>
                  </a:moveTo>
                  <a:lnTo>
                    <a:pt x="17" y="119"/>
                  </a:lnTo>
                  <a:lnTo>
                    <a:pt x="126" y="119"/>
                  </a:lnTo>
                  <a:lnTo>
                    <a:pt x="143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28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직사각형 5">
            <a:extLst>
              <a:ext uri="{FF2B5EF4-FFF2-40B4-BE49-F238E27FC236}">
                <a16:creationId xmlns:a16="http://schemas.microsoft.com/office/drawing/2014/main" xmlns="" id="{6637F6E3-A9EE-41E6-B262-1660682043EC}"/>
              </a:ext>
            </a:extLst>
          </p:cNvPr>
          <p:cNvSpPr/>
          <p:nvPr/>
        </p:nvSpPr>
        <p:spPr>
          <a:xfrm>
            <a:off x="2880193" y="2539336"/>
            <a:ext cx="239614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特征</a:t>
            </a:r>
            <a:endParaRPr lang="en-US" altLang="zh-CN" sz="1000" b="1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对因钝性／陶瓷抽水头而严酷的化学物质环境具备强有力的效果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广泛的流量范围</a:t>
            </a:r>
            <a:r>
              <a:rPr lang="en-US" altLang="zh-CN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(20ul / min) ~ (512ml / min)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准确度不达</a:t>
            </a:r>
            <a:r>
              <a:rPr lang="en-US" altLang="zh-CN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+0.5 %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适用连续无脉动抽吸技术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简单的控制</a:t>
            </a:r>
          </a:p>
          <a:p>
            <a:pPr marL="92075" indent="-92075">
              <a:buFont typeface="Arial" panose="020B0604020202020204" pitchFamily="34" charset="0"/>
              <a:buChar char="•"/>
            </a:pPr>
            <a:r>
              <a:rPr lang="zh-CN" altLang="en-US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逻辑</a:t>
            </a:r>
            <a:r>
              <a:rPr lang="en-US" altLang="zh-CN" sz="800" b="0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I / O</a:t>
            </a:r>
          </a:p>
        </p:txBody>
      </p:sp>
      <p:pic>
        <p:nvPicPr>
          <p:cNvPr id="38" name="Picture 3" descr="C:\Users\DELL004\AppData\Local\Temp\WeChat Files\9297ab645b5ce05c0d735e87e63e1d6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590" y="1154543"/>
            <a:ext cx="1324827" cy="97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4" descr="C:\Users\DELL004\AppData\Local\Temp\WeChat Files\81b03ce4a4ab4e224765877a15dcfc9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616" y="2524383"/>
            <a:ext cx="1379079" cy="121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 descr="C:\Users\DELL004\AppData\Local\Temp\WeChat Files\b7c134b87644c1e0987c32c79723a41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193" y="5033149"/>
            <a:ext cx="732260" cy="1112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C:\Users\DELL004\AppData\Local\Temp\WeChat Files\b245c55763ccad73ce834b9c92f07b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036" y="5117370"/>
            <a:ext cx="1078831" cy="1096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C:\Users\DELL004\AppData\Local\Temp\WeChat Files\b30ff5537d5aefd4fe6c5151bfafb5c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7026" y="5191286"/>
            <a:ext cx="4286250" cy="1179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그림 9" descr="NOANIX">
            <a:extLst>
              <a:ext uri="{FF2B5EF4-FFF2-40B4-BE49-F238E27FC236}">
                <a16:creationId xmlns:a16="http://schemas.microsoft.com/office/drawing/2014/main" xmlns="" id="{E691B404-70A0-4CF3-A07B-4AB54A627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39000"/>
                    </a14:imgEffect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169381"/>
            <a:ext cx="1485596" cy="315376"/>
          </a:xfrm>
          <a:prstGeom prst="rect">
            <a:avLst/>
          </a:prstGeom>
          <a:noFill/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26689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ľïḓ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8">
            <a:extLst>
              <a:ext uri="{FF2B5EF4-FFF2-40B4-BE49-F238E27FC236}">
                <a16:creationId xmlns:a16="http://schemas.microsoft.com/office/drawing/2014/main" xmlns="" id="{027552D5-DE6E-425E-8B26-A90F6CF1844D}"/>
              </a:ext>
            </a:extLst>
          </p:cNvPr>
          <p:cNvSpPr txBox="1"/>
          <p:nvPr/>
        </p:nvSpPr>
        <p:spPr>
          <a:xfrm>
            <a:off x="3175002" y="3779290"/>
            <a:ext cx="5841998" cy="316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altLang="zh-CN" sz="1400" dirty="0">
              <a:solidFill>
                <a:schemeClr val="accent5">
                  <a:lumMod val="50000"/>
                </a:schemeClr>
              </a:solidFill>
              <a:ea typeface="+mj-ea"/>
            </a:endParaRPr>
          </a:p>
        </p:txBody>
      </p:sp>
      <p:pic>
        <p:nvPicPr>
          <p:cNvPr id="7" name="그림 9" descr="NOANIX">
            <a:extLst>
              <a:ext uri="{FF2B5EF4-FFF2-40B4-BE49-F238E27FC236}">
                <a16:creationId xmlns:a16="http://schemas.microsoft.com/office/drawing/2014/main" xmlns="" id="{E691B404-70A0-4CF3-A07B-4AB54A627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9000"/>
                    </a14:imgEffect>
                    <a14:imgEffect>
                      <a14:brightnessContrast bright="-10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9400" y="169381"/>
            <a:ext cx="1485596" cy="315376"/>
          </a:xfrm>
          <a:prstGeom prst="rect">
            <a:avLst/>
          </a:prstGeom>
          <a:noFill/>
        </p:spPr>
      </p:pic>
      <p:sp>
        <p:nvSpPr>
          <p:cNvPr id="10" name="标题 1"/>
          <p:cNvSpPr txBox="1">
            <a:spLocks/>
          </p:cNvSpPr>
          <p:nvPr/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适用范围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60400" y="1130300"/>
            <a:ext cx="10950074" cy="4864437"/>
            <a:chOff x="660400" y="1130300"/>
            <a:chExt cx="10950074" cy="4864437"/>
          </a:xfrm>
        </p:grpSpPr>
        <p:sp>
          <p:nvSpPr>
            <p:cNvPr id="12" name="文本框 56">
              <a:extLst>
                <a:ext uri="{FF2B5EF4-FFF2-40B4-BE49-F238E27FC236}">
                  <a16:creationId xmlns:a16="http://schemas.microsoft.com/office/drawing/2014/main" xmlns="" id="{BF8EB502-040A-44B0-ADC2-91C5308B2678}"/>
                </a:ext>
              </a:extLst>
            </p:cNvPr>
            <p:cNvSpPr txBox="1"/>
            <p:nvPr/>
          </p:nvSpPr>
          <p:spPr>
            <a:xfrm>
              <a:off x="660400" y="1130300"/>
              <a:ext cx="1095007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  <a:alpha val="50000"/>
                    </a:schemeClr>
                  </a:solidFill>
                </a:rPr>
                <a:t>noanix</a:t>
              </a:r>
              <a:endParaRPr lang="en-GB" sz="900" dirty="0">
                <a:solidFill>
                  <a:schemeClr val="tx1">
                    <a:lumMod val="50000"/>
                    <a:lumOff val="50000"/>
                    <a:alpha val="50000"/>
                  </a:schemeClr>
                </a:solidFill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1DB9270D-A0AA-4DE3-A74A-4B785C89FA83}"/>
                </a:ext>
              </a:extLst>
            </p:cNvPr>
            <p:cNvGrpSpPr/>
            <p:nvPr/>
          </p:nvGrpSpPr>
          <p:grpSpPr>
            <a:xfrm>
              <a:off x="5983111" y="2078359"/>
              <a:ext cx="225778" cy="101600"/>
              <a:chOff x="11695289" y="3567289"/>
              <a:chExt cx="225778" cy="101600"/>
            </a:xfrm>
          </p:grpSpPr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xmlns="" id="{23DA64CA-5D7B-4FE5-8B81-C5C26A36C1DD}"/>
                  </a:ext>
                </a:extLst>
              </p:cNvPr>
              <p:cNvCxnSpPr/>
              <p:nvPr/>
            </p:nvCxnSpPr>
            <p:spPr>
              <a:xfrm>
                <a:off x="11695289" y="3567289"/>
                <a:ext cx="225778" cy="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xmlns="" id="{DB26430D-CCED-4EE0-A7CC-7CD0FF9549BF}"/>
                  </a:ext>
                </a:extLst>
              </p:cNvPr>
              <p:cNvCxnSpPr/>
              <p:nvPr/>
            </p:nvCxnSpPr>
            <p:spPr>
              <a:xfrm>
                <a:off x="11695289" y="3668889"/>
                <a:ext cx="225778" cy="0"/>
              </a:xfrm>
              <a:prstGeom prst="line">
                <a:avLst/>
              </a:prstGeom>
              <a:ln w="508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14">
              <a:extLst>
                <a:ext uri="{FF2B5EF4-FFF2-40B4-BE49-F238E27FC236}">
                  <a16:creationId xmlns:a16="http://schemas.microsoft.com/office/drawing/2014/main" xmlns="" id="{95034E65-7536-4991-859D-AA564F5AA6E1}"/>
                </a:ext>
              </a:extLst>
            </p:cNvPr>
            <p:cNvSpPr txBox="1"/>
            <p:nvPr/>
          </p:nvSpPr>
          <p:spPr>
            <a:xfrm>
              <a:off x="3378200" y="1595373"/>
              <a:ext cx="543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dirty="0">
                  <a:latin typeface="微软雅黑" pitchFamily="34" charset="-122"/>
                  <a:ea typeface="微软雅黑" pitchFamily="34" charset="-122"/>
                </a:rPr>
                <a:t>具    体    示    例</a:t>
              </a:r>
              <a:endParaRPr lang="en-US" altLang="zh-CN" sz="24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351920F8-4DB9-4259-9D7C-27D383FD88C5}"/>
                </a:ext>
              </a:extLst>
            </p:cNvPr>
            <p:cNvGrpSpPr/>
            <p:nvPr/>
          </p:nvGrpSpPr>
          <p:grpSpPr>
            <a:xfrm>
              <a:off x="744311" y="2327559"/>
              <a:ext cx="10703378" cy="3667178"/>
              <a:chOff x="744311" y="2327559"/>
              <a:chExt cx="10703378" cy="3667178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xmlns="" id="{E493D389-0149-44E0-9F4F-CC2B1E606230}"/>
                  </a:ext>
                </a:extLst>
              </p:cNvPr>
              <p:cNvGrpSpPr/>
              <p:nvPr/>
            </p:nvGrpSpPr>
            <p:grpSpPr>
              <a:xfrm>
                <a:off x="744311" y="2327559"/>
                <a:ext cx="10703378" cy="1129974"/>
                <a:chOff x="660400" y="2025667"/>
                <a:chExt cx="10703378" cy="1129974"/>
              </a:xfrm>
            </p:grpSpPr>
            <p:grpSp>
              <p:nvGrpSpPr>
                <p:cNvPr id="35" name="组合 34">
                  <a:extLst>
                    <a:ext uri="{FF2B5EF4-FFF2-40B4-BE49-F238E27FC236}">
                      <a16:creationId xmlns:a16="http://schemas.microsoft.com/office/drawing/2014/main" xmlns="" id="{9162FCD0-4A9F-49B0-8658-533CEABE08F7}"/>
                    </a:ext>
                  </a:extLst>
                </p:cNvPr>
                <p:cNvGrpSpPr/>
                <p:nvPr/>
              </p:nvGrpSpPr>
              <p:grpSpPr>
                <a:xfrm>
                  <a:off x="660400" y="2025667"/>
                  <a:ext cx="5267778" cy="1101441"/>
                  <a:chOff x="828222" y="2025667"/>
                  <a:chExt cx="5267778" cy="1101441"/>
                </a:xfrm>
              </p:grpSpPr>
              <p:sp>
                <p:nvSpPr>
                  <p:cNvPr id="40" name="矩形 39">
                    <a:extLst>
                      <a:ext uri="{FF2B5EF4-FFF2-40B4-BE49-F238E27FC236}">
                        <a16:creationId xmlns:a16="http://schemas.microsoft.com/office/drawing/2014/main" xmlns="" id="{31997984-8DD8-463A-8251-FD3DA9430E83}"/>
                      </a:ext>
                    </a:extLst>
                  </p:cNvPr>
                  <p:cNvSpPr/>
                  <p:nvPr/>
                </p:nvSpPr>
                <p:spPr>
                  <a:xfrm>
                    <a:off x="3462111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41" name="文本框 6">
                    <a:extLst>
                      <a:ext uri="{FF2B5EF4-FFF2-40B4-BE49-F238E27FC236}">
                        <a16:creationId xmlns:a16="http://schemas.microsoft.com/office/drawing/2014/main" xmlns="" id="{A23306B8-5EDB-4940-8E6C-9837E570D7F5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r"/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支架</a:t>
                    </a:r>
                    <a:r>
                      <a:rPr lang="en-US" altLang="zh-CN" sz="1800" b="1" dirty="0"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球囊导管</a:t>
                    </a:r>
                    <a:r>
                      <a:rPr lang="en-US" altLang="zh-CN" sz="1800" b="1" dirty="0"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导丝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42" name="文本框 7">
                    <a:extLst>
                      <a:ext uri="{FF2B5EF4-FFF2-40B4-BE49-F238E27FC236}">
                        <a16:creationId xmlns:a16="http://schemas.microsoft.com/office/drawing/2014/main" xmlns="" id="{C5B36717-E5A6-4ACE-BC61-83A6827EBA85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370811"/>
                    <a:ext cx="2473855" cy="5268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en-US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Noanix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的涂层系统被支架，</a:t>
                    </a:r>
                    <a:endParaRPr lang="en-US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球囊导管和导丝涂层有效的利用</a:t>
                    </a:r>
                    <a:endParaRPr lang="en-GB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36" name="组合 35">
                  <a:extLst>
                    <a:ext uri="{FF2B5EF4-FFF2-40B4-BE49-F238E27FC236}">
                      <a16:creationId xmlns:a16="http://schemas.microsoft.com/office/drawing/2014/main" xmlns="" id="{9574B4B0-FEAC-4307-B432-E787E5C4106E}"/>
                    </a:ext>
                  </a:extLst>
                </p:cNvPr>
                <p:cNvGrpSpPr/>
                <p:nvPr/>
              </p:nvGrpSpPr>
              <p:grpSpPr>
                <a:xfrm>
                  <a:off x="6096000" y="2025667"/>
                  <a:ext cx="5267778" cy="1129974"/>
                  <a:chOff x="6096000" y="2025667"/>
                  <a:chExt cx="5267778" cy="1129974"/>
                </a:xfrm>
              </p:grpSpPr>
              <p:sp>
                <p:nvSpPr>
                  <p:cNvPr id="37" name="矩形 36">
                    <a:extLst>
                      <a:ext uri="{FF2B5EF4-FFF2-40B4-BE49-F238E27FC236}">
                        <a16:creationId xmlns:a16="http://schemas.microsoft.com/office/drawing/2014/main" xmlns="" id="{3C1A55D6-5797-448F-AC01-A7AE27B87C62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0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8" name="文本框 9">
                    <a:extLst>
                      <a:ext uri="{FF2B5EF4-FFF2-40B4-BE49-F238E27FC236}">
                        <a16:creationId xmlns:a16="http://schemas.microsoft.com/office/drawing/2014/main" xmlns="" id="{76DC463B-8738-42A5-98BF-2DC16E9CB224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注液系统</a:t>
                    </a:r>
                    <a:r>
                      <a:rPr lang="en-US" altLang="zh-CN" sz="1800" b="1" dirty="0"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血液收集管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9" name="文本框 10">
                    <a:extLst>
                      <a:ext uri="{FF2B5EF4-FFF2-40B4-BE49-F238E27FC236}">
                        <a16:creationId xmlns:a16="http://schemas.microsoft.com/office/drawing/2014/main" xmlns="" id="{A79F818F-CC40-42C6-9C2D-60FC4ED74EB6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370811"/>
                    <a:ext cx="2473855" cy="78483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noanix</a:t>
                    </a:r>
                    <a:r>
                      <a:rPr lang="en-US" altLang="zh-CN" sz="1000" dirty="0">
                        <a:latin typeface="微软雅黑" pitchFamily="34" charset="-122"/>
                        <a:ea typeface="微软雅黑" pitchFamily="34" charset="-122"/>
                      </a:rPr>
                      <a:t> 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用喷雾涂层，微型计量泵，喷雾等技术研制出注液系统和血液收集管喷涂系统</a:t>
                    </a:r>
                  </a:p>
                </p:txBody>
              </p:sp>
            </p:grpSp>
          </p:grp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49994D3F-680C-4B76-84A1-B2A42BE4E48A}"/>
                  </a:ext>
                </a:extLst>
              </p:cNvPr>
              <p:cNvGrpSpPr/>
              <p:nvPr/>
            </p:nvGrpSpPr>
            <p:grpSpPr>
              <a:xfrm>
                <a:off x="744311" y="3610428"/>
                <a:ext cx="10703378" cy="1101441"/>
                <a:chOff x="660400" y="2025667"/>
                <a:chExt cx="10703378" cy="1101441"/>
              </a:xfrm>
            </p:grpSpPr>
            <p:grpSp>
              <p:nvGrpSpPr>
                <p:cNvPr id="27" name="组合 26">
                  <a:extLst>
                    <a:ext uri="{FF2B5EF4-FFF2-40B4-BE49-F238E27FC236}">
                      <a16:creationId xmlns:a16="http://schemas.microsoft.com/office/drawing/2014/main" xmlns="" id="{034356B1-B838-4EB6-9F3C-B85341F33EFE}"/>
                    </a:ext>
                  </a:extLst>
                </p:cNvPr>
                <p:cNvGrpSpPr/>
                <p:nvPr/>
              </p:nvGrpSpPr>
              <p:grpSpPr>
                <a:xfrm>
                  <a:off x="660400" y="2025667"/>
                  <a:ext cx="5267778" cy="1101441"/>
                  <a:chOff x="828222" y="2025667"/>
                  <a:chExt cx="5267778" cy="1101441"/>
                </a:xfrm>
              </p:grpSpPr>
              <p:sp>
                <p:nvSpPr>
                  <p:cNvPr id="32" name="矩形 31">
                    <a:extLst>
                      <a:ext uri="{FF2B5EF4-FFF2-40B4-BE49-F238E27FC236}">
                        <a16:creationId xmlns:a16="http://schemas.microsoft.com/office/drawing/2014/main" xmlns="" id="{132A49F4-A75F-4D9C-A0A5-B8D5731A7CB1}"/>
                      </a:ext>
                    </a:extLst>
                  </p:cNvPr>
                  <p:cNvSpPr/>
                  <p:nvPr/>
                </p:nvSpPr>
                <p:spPr>
                  <a:xfrm>
                    <a:off x="3462111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3" name="文本框 22">
                    <a:extLst>
                      <a:ext uri="{FF2B5EF4-FFF2-40B4-BE49-F238E27FC236}">
                        <a16:creationId xmlns:a16="http://schemas.microsoft.com/office/drawing/2014/main" xmlns="" id="{49810ABC-4ED8-4F85-AAEF-D7815BF2B1A2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r"/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肌电针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4" name="文本框 23">
                    <a:extLst>
                      <a:ext uri="{FF2B5EF4-FFF2-40B4-BE49-F238E27FC236}">
                        <a16:creationId xmlns:a16="http://schemas.microsoft.com/office/drawing/2014/main" xmlns="" id="{4842B197-850D-45AC-A077-1769DBB26527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370811"/>
                    <a:ext cx="2473855" cy="5268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en-GB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Noanix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利用</a:t>
                    </a:r>
                    <a:r>
                      <a:rPr lang="en-US" altLang="zh-CN" sz="1000" dirty="0">
                        <a:latin typeface="微软雅黑" pitchFamily="34" charset="-122"/>
                        <a:ea typeface="微软雅黑" pitchFamily="34" charset="-122"/>
                      </a:rPr>
                      <a:t>PTFE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涂层处理系统，</a:t>
                    </a:r>
                    <a:endParaRPr lang="en-US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自主研发给肌电针涂层的技术</a:t>
                    </a:r>
                    <a:endParaRPr lang="en-GB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8" name="组合 27">
                  <a:extLst>
                    <a:ext uri="{FF2B5EF4-FFF2-40B4-BE49-F238E27FC236}">
                      <a16:creationId xmlns:a16="http://schemas.microsoft.com/office/drawing/2014/main" xmlns="" id="{37F8050F-F987-4F77-9773-362003615554}"/>
                    </a:ext>
                  </a:extLst>
                </p:cNvPr>
                <p:cNvGrpSpPr/>
                <p:nvPr/>
              </p:nvGrpSpPr>
              <p:grpSpPr>
                <a:xfrm>
                  <a:off x="6096000" y="2025667"/>
                  <a:ext cx="5267778" cy="1101441"/>
                  <a:chOff x="6096000" y="2025667"/>
                  <a:chExt cx="5267778" cy="1101441"/>
                </a:xfrm>
              </p:grpSpPr>
              <p:sp>
                <p:nvSpPr>
                  <p:cNvPr id="29" name="矩形 28">
                    <a:extLst>
                      <a:ext uri="{FF2B5EF4-FFF2-40B4-BE49-F238E27FC236}">
                        <a16:creationId xmlns:a16="http://schemas.microsoft.com/office/drawing/2014/main" xmlns="" id="{951BE867-BFC2-479E-94A8-4EF7AADCF6CA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0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30" name="文本框 19">
                    <a:extLst>
                      <a:ext uri="{FF2B5EF4-FFF2-40B4-BE49-F238E27FC236}">
                        <a16:creationId xmlns:a16="http://schemas.microsoft.com/office/drawing/2014/main" xmlns="" id="{B8E863ED-C38D-4AED-8792-EAD3A51AAD6A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zh-CN" altLang="en-US" b="1" dirty="0">
                        <a:latin typeface="微软雅黑" pitchFamily="34" charset="-122"/>
                        <a:ea typeface="微软雅黑" pitchFamily="34" charset="-122"/>
                      </a:rPr>
                      <a:t>片剂涂层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31" name="文本框 20">
                    <a:extLst>
                      <a:ext uri="{FF2B5EF4-FFF2-40B4-BE49-F238E27FC236}">
                        <a16:creationId xmlns:a16="http://schemas.microsoft.com/office/drawing/2014/main" xmlns="" id="{EEF216DD-4B23-4B34-A505-95115FFF9A21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370811"/>
                    <a:ext cx="247385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片剂涂层</a:t>
                    </a:r>
                    <a:r>
                      <a:rPr lang="en-US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noanix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最佳的应用程序之一</a:t>
                    </a:r>
                  </a:p>
                </p:txBody>
              </p:sp>
            </p:grp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A163D127-6A7D-466B-BBF8-3A323AA37A4D}"/>
                  </a:ext>
                </a:extLst>
              </p:cNvPr>
              <p:cNvGrpSpPr/>
              <p:nvPr/>
            </p:nvGrpSpPr>
            <p:grpSpPr>
              <a:xfrm>
                <a:off x="744311" y="4893296"/>
                <a:ext cx="10703378" cy="1101441"/>
                <a:chOff x="660400" y="2025667"/>
                <a:chExt cx="10703378" cy="1101441"/>
              </a:xfrm>
            </p:grpSpPr>
            <p:grpSp>
              <p:nvGrpSpPr>
                <p:cNvPr id="19" name="组合 18">
                  <a:extLst>
                    <a:ext uri="{FF2B5EF4-FFF2-40B4-BE49-F238E27FC236}">
                      <a16:creationId xmlns:a16="http://schemas.microsoft.com/office/drawing/2014/main" xmlns="" id="{0BB090DC-CB51-4A01-B262-2B3EB208C92C}"/>
                    </a:ext>
                  </a:extLst>
                </p:cNvPr>
                <p:cNvGrpSpPr/>
                <p:nvPr/>
              </p:nvGrpSpPr>
              <p:grpSpPr>
                <a:xfrm>
                  <a:off x="660400" y="2025667"/>
                  <a:ext cx="5267778" cy="1101441"/>
                  <a:chOff x="828222" y="2025667"/>
                  <a:chExt cx="5267778" cy="1101441"/>
                </a:xfrm>
              </p:grpSpPr>
              <p:sp>
                <p:nvSpPr>
                  <p:cNvPr id="24" name="矩形 23">
                    <a:extLst>
                      <a:ext uri="{FF2B5EF4-FFF2-40B4-BE49-F238E27FC236}">
                        <a16:creationId xmlns:a16="http://schemas.microsoft.com/office/drawing/2014/main" xmlns="" id="{A9814614-1933-437B-8637-02F99FDF0ACB}"/>
                      </a:ext>
                    </a:extLst>
                  </p:cNvPr>
                  <p:cNvSpPr/>
                  <p:nvPr/>
                </p:nvSpPr>
                <p:spPr>
                  <a:xfrm>
                    <a:off x="3462111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5" name="文本框 35">
                    <a:extLst>
                      <a:ext uri="{FF2B5EF4-FFF2-40B4-BE49-F238E27FC236}">
                        <a16:creationId xmlns:a16="http://schemas.microsoft.com/office/drawing/2014/main" xmlns="" id="{B34D28B5-B21C-45DF-9E6F-DE8DCE8D919F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pPr algn="r"/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隐形眼镜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6" name="文本框 36">
                    <a:extLst>
                      <a:ext uri="{FF2B5EF4-FFF2-40B4-BE49-F238E27FC236}">
                        <a16:creationId xmlns:a16="http://schemas.microsoft.com/office/drawing/2014/main" xmlns="" id="{8E1A75AA-320C-4054-9CC5-2732EB097D66}"/>
                      </a:ext>
                    </a:extLst>
                  </p:cNvPr>
                  <p:cNvSpPr txBox="1"/>
                  <p:nvPr/>
                </p:nvSpPr>
                <p:spPr>
                  <a:xfrm>
                    <a:off x="828222" y="2370811"/>
                    <a:ext cx="2473855" cy="5268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en-GB" altLang="zh-CN" sz="1000" dirty="0">
                        <a:latin typeface="微软雅黑" pitchFamily="34" charset="-122"/>
                        <a:ea typeface="微软雅黑" pitchFamily="34" charset="-122"/>
                      </a:rPr>
                      <a:t>N</a:t>
                    </a:r>
                    <a:r>
                      <a:rPr lang="en-US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oanix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是提供隐形眼镜用的适水性涂层</a:t>
                    </a:r>
                    <a:endParaRPr lang="en-US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服务和系统的少数企业之一</a:t>
                    </a:r>
                    <a:endParaRPr lang="en-GB" altLang="zh-CN" sz="1000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</p:grpSp>
            <p:grpSp>
              <p:nvGrpSpPr>
                <p:cNvPr id="20" name="组合 19">
                  <a:extLst>
                    <a:ext uri="{FF2B5EF4-FFF2-40B4-BE49-F238E27FC236}">
                      <a16:creationId xmlns:a16="http://schemas.microsoft.com/office/drawing/2014/main" xmlns="" id="{878DF34E-9D4E-492C-95EE-A17A0BE4293F}"/>
                    </a:ext>
                  </a:extLst>
                </p:cNvPr>
                <p:cNvGrpSpPr/>
                <p:nvPr/>
              </p:nvGrpSpPr>
              <p:grpSpPr>
                <a:xfrm>
                  <a:off x="6096000" y="2025667"/>
                  <a:ext cx="5267778" cy="1101441"/>
                  <a:chOff x="6096000" y="2025667"/>
                  <a:chExt cx="5267778" cy="1101441"/>
                </a:xfrm>
              </p:grpSpPr>
              <p:sp>
                <p:nvSpPr>
                  <p:cNvPr id="21" name="矩形 20">
                    <a:extLst>
                      <a:ext uri="{FF2B5EF4-FFF2-40B4-BE49-F238E27FC236}">
                        <a16:creationId xmlns:a16="http://schemas.microsoft.com/office/drawing/2014/main" xmlns="" id="{DB949890-7EF3-4A80-A3E6-4E55DCE22EDC}"/>
                      </a:ext>
                    </a:extLst>
                  </p:cNvPr>
                  <p:cNvSpPr/>
                  <p:nvPr/>
                </p:nvSpPr>
                <p:spPr>
                  <a:xfrm flipH="1">
                    <a:off x="6096000" y="2025667"/>
                    <a:ext cx="2633889" cy="1101441"/>
                  </a:xfrm>
                  <a:prstGeom prst="rect">
                    <a:avLst/>
                  </a:prstGeom>
                  <a:pattFill prst="pct5">
                    <a:fgClr>
                      <a:srgbClr val="E4E6EA"/>
                    </a:fgClr>
                    <a:bgClr>
                      <a:srgbClr val="ADB5BF"/>
                    </a:bgClr>
                  </a:pattFill>
                  <a:ln w="76200" cap="flat" cmpd="sng" algn="ctr">
                    <a:noFill/>
                    <a:prstDash val="solid"/>
                    <a:miter lim="800000"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22" name="文本框 32">
                    <a:extLst>
                      <a:ext uri="{FF2B5EF4-FFF2-40B4-BE49-F238E27FC236}">
                        <a16:creationId xmlns:a16="http://schemas.microsoft.com/office/drawing/2014/main" xmlns="" id="{9C2421EB-553B-443F-8D1E-13B78479495C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025667"/>
                    <a:ext cx="2473855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b">
                    <a:spAutoFit/>
                  </a:bodyPr>
                  <a:lstStyle/>
                  <a:p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微型容器</a:t>
                    </a:r>
                    <a:r>
                      <a:rPr lang="en-US" altLang="zh-CN" sz="1800" b="1" dirty="0"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800" b="1" dirty="0">
                        <a:latin typeface="微软雅黑" pitchFamily="34" charset="-122"/>
                        <a:ea typeface="微软雅黑" pitchFamily="34" charset="-122"/>
                      </a:rPr>
                      <a:t>药水瓶</a:t>
                    </a:r>
                    <a:endParaRPr lang="en-US" altLang="zh-CN" sz="1800" b="1" dirty="0">
                      <a:latin typeface="微软雅黑" pitchFamily="34" charset="-122"/>
                      <a:ea typeface="微软雅黑" pitchFamily="34" charset="-122"/>
                    </a:endParaRPr>
                  </a:p>
                </p:txBody>
              </p:sp>
              <p:sp>
                <p:nvSpPr>
                  <p:cNvPr id="23" name="文本框 33">
                    <a:extLst>
                      <a:ext uri="{FF2B5EF4-FFF2-40B4-BE49-F238E27FC236}">
                        <a16:creationId xmlns:a16="http://schemas.microsoft.com/office/drawing/2014/main" xmlns="" id="{4495D3A9-B72E-4521-9B89-3CEA25FB932F}"/>
                      </a:ext>
                    </a:extLst>
                  </p:cNvPr>
                  <p:cNvSpPr txBox="1"/>
                  <p:nvPr/>
                </p:nvSpPr>
                <p:spPr>
                  <a:xfrm flipH="1">
                    <a:off x="8889923" y="2370811"/>
                    <a:ext cx="2473855" cy="52681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en-US" altLang="zh-CN" sz="1000" dirty="0" err="1">
                        <a:latin typeface="微软雅黑" pitchFamily="34" charset="-122"/>
                        <a:ea typeface="微软雅黑" pitchFamily="34" charset="-122"/>
                      </a:rPr>
                      <a:t>noanix</a:t>
                    </a:r>
                    <a:r>
                      <a:rPr lang="en-US" altLang="zh-CN" sz="1000" dirty="0">
                        <a:latin typeface="微软雅黑" pitchFamily="34" charset="-122"/>
                        <a:ea typeface="微软雅黑" pitchFamily="34" charset="-122"/>
                      </a:rPr>
                      <a:t> 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用世界领先喷涂技术对微型容器</a:t>
                    </a:r>
                    <a:r>
                      <a:rPr lang="en-US" altLang="zh-CN" sz="1000" dirty="0">
                        <a:latin typeface="微软雅黑" pitchFamily="34" charset="-122"/>
                        <a:ea typeface="微软雅黑" pitchFamily="34" charset="-122"/>
                      </a:rPr>
                      <a:t>/</a:t>
                    </a:r>
                    <a:r>
                      <a:rPr lang="zh-CN" altLang="en-US" sz="1000" dirty="0">
                        <a:latin typeface="微软雅黑" pitchFamily="34" charset="-122"/>
                        <a:ea typeface="微软雅黑" pitchFamily="34" charset="-122"/>
                      </a:rPr>
                      <a:t>药水瓶涂层</a:t>
                    </a:r>
                  </a:p>
                </p:txBody>
              </p:sp>
            </p:grpSp>
          </p:grpSp>
        </p:grpSp>
      </p:grp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27" y="2328068"/>
            <a:ext cx="2633662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427" y="3587981"/>
            <a:ext cx="2633662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200" y="4893296"/>
            <a:ext cx="2633662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2325447"/>
            <a:ext cx="2633662" cy="1103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9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3614906"/>
            <a:ext cx="2633662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0138" y="4893295"/>
            <a:ext cx="2633662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261343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idè">
            <a:extLst>
              <a:ext uri="{FF2B5EF4-FFF2-40B4-BE49-F238E27FC236}">
                <a16:creationId xmlns:a16="http://schemas.microsoft.com/office/drawing/2014/main" xmlns="" id="{C8BBEB7A-FF76-438F-8E1B-AF6A2296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085" y="3607467"/>
            <a:ext cx="3002294" cy="741399"/>
          </a:xfrm>
        </p:spPr>
        <p:txBody>
          <a:bodyPr/>
          <a:lstStyle/>
          <a:p>
            <a:r>
              <a:rPr lang="en-US" altLang="zh-CN" sz="2400" dirty="0">
                <a:sym typeface="Arial" panose="020B0604020202020204" pitchFamily="34" charset="0"/>
              </a:rPr>
              <a:t>TEBIOS</a:t>
            </a:r>
          </a:p>
        </p:txBody>
      </p:sp>
      <p:sp>
        <p:nvSpPr>
          <p:cNvPr id="8" name="iṣliḍé">
            <a:extLst>
              <a:ext uri="{FF2B5EF4-FFF2-40B4-BE49-F238E27FC236}">
                <a16:creationId xmlns:a16="http://schemas.microsoft.com/office/drawing/2014/main" xmlns="" id="{B46E4545-AA93-4A87-9828-5789A4CF16F2}"/>
              </a:ext>
            </a:extLst>
          </p:cNvPr>
          <p:cNvSpPr txBox="1"/>
          <p:nvPr/>
        </p:nvSpPr>
        <p:spPr>
          <a:xfrm>
            <a:off x="1854285" y="2895145"/>
            <a:ext cx="110054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03</a:t>
            </a:r>
            <a:endParaRPr lang="zh-CN" altLang="en-US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13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400241" y="6148414"/>
            <a:ext cx="24545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4472C4"/>
                </a:solidFill>
                <a:latin typeface="Times New Roman" pitchFamily="18" charset="0"/>
                <a:cs typeface="Times New Roman" pitchFamily="18" charset="0"/>
              </a:rPr>
              <a:t>http://www.tebios.com/</a:t>
            </a:r>
            <a:endParaRPr lang="zh-CN" altLang="en-US" b="1" dirty="0">
              <a:solidFill>
                <a:srgbClr val="4472C4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39" y="183388"/>
            <a:ext cx="2120112" cy="678436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54351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îŝl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ṡ1íḍé">
            <a:extLst>
              <a:ext uri="{FF2B5EF4-FFF2-40B4-BE49-F238E27FC236}">
                <a16:creationId xmlns:a16="http://schemas.microsoft.com/office/drawing/2014/main" xmlns="" id="{9B7CF129-9730-4010-9201-A27762C0FA1A}"/>
              </a:ext>
            </a:extLst>
          </p:cNvPr>
          <p:cNvGrpSpPr/>
          <p:nvPr/>
        </p:nvGrpSpPr>
        <p:grpSpPr>
          <a:xfrm>
            <a:off x="1155700" y="1"/>
            <a:ext cx="11036301" cy="6858000"/>
            <a:chOff x="1155700" y="1"/>
            <a:chExt cx="11036301" cy="6858000"/>
          </a:xfrm>
        </p:grpSpPr>
        <p:sp>
          <p:nvSpPr>
            <p:cNvPr id="4" name="íS1íďê">
              <a:extLst>
                <a:ext uri="{FF2B5EF4-FFF2-40B4-BE49-F238E27FC236}">
                  <a16:creationId xmlns:a16="http://schemas.microsoft.com/office/drawing/2014/main" xmlns="" id="{7625515B-43A2-4A5C-9694-74176CDC1A9F}"/>
                </a:ext>
              </a:extLst>
            </p:cNvPr>
            <p:cNvSpPr/>
            <p:nvPr/>
          </p:nvSpPr>
          <p:spPr>
            <a:xfrm>
              <a:off x="1796143" y="5067300"/>
              <a:ext cx="823686" cy="823686"/>
            </a:xfrm>
            <a:prstGeom prst="ellipse">
              <a:avLst/>
            </a:prstGeom>
            <a:solidFill>
              <a:srgbClr val="00B0F0">
                <a:alpha val="10000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6" name="îşľíḍé">
              <a:extLst>
                <a:ext uri="{FF2B5EF4-FFF2-40B4-BE49-F238E27FC236}">
                  <a16:creationId xmlns:a16="http://schemas.microsoft.com/office/drawing/2014/main" xmlns="" id="{FBF48393-A504-429D-AB82-68CE7F3F6D1D}"/>
                </a:ext>
              </a:extLst>
            </p:cNvPr>
            <p:cNvSpPr/>
            <p:nvPr/>
          </p:nvSpPr>
          <p:spPr>
            <a:xfrm>
              <a:off x="4071258" y="1"/>
              <a:ext cx="8120743" cy="6858000"/>
            </a:xfrm>
            <a:custGeom>
              <a:avLst/>
              <a:gdLst>
                <a:gd name="connsiteX0" fmla="*/ 1788005 w 8120743"/>
                <a:gd name="connsiteY0" fmla="*/ 0 h 6858000"/>
                <a:gd name="connsiteX1" fmla="*/ 6579481 w 8120743"/>
                <a:gd name="connsiteY1" fmla="*/ 0 h 6858000"/>
                <a:gd name="connsiteX2" fmla="*/ 6686943 w 8120743"/>
                <a:gd name="connsiteY2" fmla="*/ 76418 h 6858000"/>
                <a:gd name="connsiteX3" fmla="*/ 8038707 w 8120743"/>
                <a:gd name="connsiteY3" fmla="*/ 1800498 h 6858000"/>
                <a:gd name="connsiteX4" fmla="*/ 8120743 w 8120743"/>
                <a:gd name="connsiteY4" fmla="*/ 2024638 h 6858000"/>
                <a:gd name="connsiteX5" fmla="*/ 8120743 w 8120743"/>
                <a:gd name="connsiteY5" fmla="*/ 4833360 h 6858000"/>
                <a:gd name="connsiteX6" fmla="*/ 8038707 w 8120743"/>
                <a:gd name="connsiteY6" fmla="*/ 5057501 h 6858000"/>
                <a:gd name="connsiteX7" fmla="*/ 6686943 w 8120743"/>
                <a:gd name="connsiteY7" fmla="*/ 6781581 h 6858000"/>
                <a:gd name="connsiteX8" fmla="*/ 6579478 w 8120743"/>
                <a:gd name="connsiteY8" fmla="*/ 6858000 h 6858000"/>
                <a:gd name="connsiteX9" fmla="*/ 1788008 w 8120743"/>
                <a:gd name="connsiteY9" fmla="*/ 6858000 h 6858000"/>
                <a:gd name="connsiteX10" fmla="*/ 1680543 w 8120743"/>
                <a:gd name="connsiteY10" fmla="*/ 6781581 h 6858000"/>
                <a:gd name="connsiteX11" fmla="*/ 0 w 8120743"/>
                <a:gd name="connsiteY11" fmla="*/ 3428999 h 6858000"/>
                <a:gd name="connsiteX12" fmla="*/ 1680543 w 8120743"/>
                <a:gd name="connsiteY12" fmla="*/ 764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20743" h="6858000">
                  <a:moveTo>
                    <a:pt x="1788005" y="0"/>
                  </a:moveTo>
                  <a:lnTo>
                    <a:pt x="6579481" y="0"/>
                  </a:lnTo>
                  <a:lnTo>
                    <a:pt x="6686943" y="76418"/>
                  </a:lnTo>
                  <a:cubicBezTo>
                    <a:pt x="7277581" y="518129"/>
                    <a:pt x="7747607" y="1112261"/>
                    <a:pt x="8038707" y="1800498"/>
                  </a:cubicBezTo>
                  <a:lnTo>
                    <a:pt x="8120743" y="2024638"/>
                  </a:lnTo>
                  <a:lnTo>
                    <a:pt x="8120743" y="4833360"/>
                  </a:lnTo>
                  <a:lnTo>
                    <a:pt x="8038707" y="5057501"/>
                  </a:lnTo>
                  <a:cubicBezTo>
                    <a:pt x="7747607" y="5745738"/>
                    <a:pt x="7277581" y="6339869"/>
                    <a:pt x="6686943" y="6781581"/>
                  </a:cubicBezTo>
                  <a:lnTo>
                    <a:pt x="6579478" y="6858000"/>
                  </a:lnTo>
                  <a:lnTo>
                    <a:pt x="1788008" y="6858000"/>
                  </a:lnTo>
                  <a:lnTo>
                    <a:pt x="1680543" y="6781581"/>
                  </a:lnTo>
                  <a:cubicBezTo>
                    <a:pt x="660351" y="6018624"/>
                    <a:pt x="0" y="4800928"/>
                    <a:pt x="0" y="3428999"/>
                  </a:cubicBezTo>
                  <a:cubicBezTo>
                    <a:pt x="0" y="2057070"/>
                    <a:pt x="660351" y="839374"/>
                    <a:pt x="1680543" y="76418"/>
                  </a:cubicBezTo>
                  <a:close/>
                </a:path>
              </a:pathLst>
            </a:custGeom>
            <a:solidFill>
              <a:srgbClr val="0A1E74">
                <a:alpha val="4706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7" name="ïš1íḍê">
              <a:extLst>
                <a:ext uri="{FF2B5EF4-FFF2-40B4-BE49-F238E27FC236}">
                  <a16:creationId xmlns:a16="http://schemas.microsoft.com/office/drawing/2014/main" xmlns="" id="{96AA22CC-2985-4C22-BF83-B1FD71ACE5B6}"/>
                </a:ext>
              </a:extLst>
            </p:cNvPr>
            <p:cNvSpPr/>
            <p:nvPr/>
          </p:nvSpPr>
          <p:spPr>
            <a:xfrm>
              <a:off x="1155700" y="1562100"/>
              <a:ext cx="4140200" cy="4140200"/>
            </a:xfrm>
            <a:prstGeom prst="ellipse">
              <a:avLst/>
            </a:prstGeom>
            <a:blipFill>
              <a:blip r:embed="rId4"/>
              <a:srcRect/>
              <a:stretch>
                <a:fillRect l="-25077" r="-24923"/>
              </a:stretch>
            </a:blipFill>
            <a:effectLst/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algn="ctr" defTabSz="914332"/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9" name="í$1iḋê">
              <a:extLst>
                <a:ext uri="{FF2B5EF4-FFF2-40B4-BE49-F238E27FC236}">
                  <a16:creationId xmlns:a16="http://schemas.microsoft.com/office/drawing/2014/main" xmlns="" id="{831F1A3D-D42A-4DA7-87DB-D48FF8B44814}"/>
                </a:ext>
              </a:extLst>
            </p:cNvPr>
            <p:cNvSpPr txBox="1"/>
            <p:nvPr/>
          </p:nvSpPr>
          <p:spPr>
            <a:xfrm>
              <a:off x="5663820" y="3632200"/>
              <a:ext cx="6005015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/>
              <a:r>
                <a:rPr lang="zh-CN" altLang="en-US" sz="1800" b="1" dirty="0" smtClean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韩国第一家利用合成高分子材料成功开发人工角膜的企业</a:t>
              </a:r>
              <a:endParaRPr lang="en-US" altLang="zh-CN" sz="1800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ṡļiḋé">
              <a:extLst>
                <a:ext uri="{FF2B5EF4-FFF2-40B4-BE49-F238E27FC236}">
                  <a16:creationId xmlns:a16="http://schemas.microsoft.com/office/drawing/2014/main" xmlns="" id="{9DEDFD98-E2ED-4314-A77B-D130549BC0C3}"/>
                </a:ext>
              </a:extLst>
            </p:cNvPr>
            <p:cNvSpPr/>
            <p:nvPr/>
          </p:nvSpPr>
          <p:spPr>
            <a:xfrm>
              <a:off x="1526142" y="1790700"/>
              <a:ext cx="540002" cy="5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ŝlîdè">
              <a:extLst>
                <a:ext uri="{FF2B5EF4-FFF2-40B4-BE49-F238E27FC236}">
                  <a16:creationId xmlns:a16="http://schemas.microsoft.com/office/drawing/2014/main" xmlns="" id="{130FBEC0-85E4-4B77-9A36-342F920156D0}"/>
                </a:ext>
              </a:extLst>
            </p:cNvPr>
            <p:cNvSpPr/>
            <p:nvPr/>
          </p:nvSpPr>
          <p:spPr>
            <a:xfrm>
              <a:off x="7730219" y="2752201"/>
              <a:ext cx="2810782" cy="49530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effectLst>
              <a:outerShdw blurRad="254000" dist="127000" dir="5400000" algn="ctr" rotWithShape="0">
                <a:prstClr val="black">
                  <a:alpha val="10000"/>
                </a:prstClr>
              </a:outerShdw>
            </a:effectLst>
          </p:spPr>
          <p:txBody>
            <a:bodyPr vert="horz" lIns="91440" tIns="45720" rIns="91440" bIns="45720" rtlCol="0" anchor="ctr" anchorCtr="0">
              <a:noAutofit/>
            </a:bodyPr>
            <a:lstStyle/>
            <a:p>
              <a:pPr algn="ctr" defTabSz="914332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accent1"/>
                  </a:solidFill>
                  <a:sym typeface="Arial" panose="020B0604020202020204" pitchFamily="34" charset="0"/>
                </a:rPr>
                <a:t>TEBIOS</a:t>
              </a:r>
            </a:p>
          </p:txBody>
        </p:sp>
        <p:sp>
          <p:nvSpPr>
            <p:cNvPr id="8" name="ïş1iďe">
              <a:extLst>
                <a:ext uri="{FF2B5EF4-FFF2-40B4-BE49-F238E27FC236}">
                  <a16:creationId xmlns:a16="http://schemas.microsoft.com/office/drawing/2014/main" xmlns="" id="{53E21E6C-6112-44A2-BC93-EF9CC447CB1D}"/>
                </a:ext>
              </a:extLst>
            </p:cNvPr>
            <p:cNvSpPr/>
            <p:nvPr/>
          </p:nvSpPr>
          <p:spPr>
            <a:xfrm>
              <a:off x="6083302" y="2109480"/>
              <a:ext cx="5063669" cy="890372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/>
            <a:p>
              <a:pPr>
                <a:buSzPct val="25000"/>
              </a:pPr>
              <a:r>
                <a:rPr lang="zh-CN" altLang="en-US" sz="3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</a:t>
              </a:r>
              <a:r>
                <a:rPr lang="zh-CN" altLang="en-US" sz="3600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介绍</a:t>
              </a:r>
              <a:endPara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62" y="122831"/>
            <a:ext cx="2006024" cy="641928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120202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ŝļïḋ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íṥľiḋê"/>
          <p:cNvGrpSpPr/>
          <p:nvPr/>
        </p:nvGrpSpPr>
        <p:grpSpPr>
          <a:xfrm>
            <a:off x="-1" y="0"/>
            <a:ext cx="11253908" cy="6884251"/>
            <a:chOff x="-1" y="0"/>
            <a:chExt cx="11253908" cy="6884251"/>
          </a:xfrm>
        </p:grpSpPr>
        <p:sp>
          <p:nvSpPr>
            <p:cNvPr id="3" name="îsļïďê">
              <a:extLst>
                <a:ext uri="{FF2B5EF4-FFF2-40B4-BE49-F238E27FC236}">
                  <a16:creationId xmlns:a16="http://schemas.microsoft.com/office/drawing/2014/main" xmlns="" id="{96E56E0A-35A4-487E-AE6F-9FC6358B0009}"/>
                </a:ext>
              </a:extLst>
            </p:cNvPr>
            <p:cNvSpPr/>
            <p:nvPr/>
          </p:nvSpPr>
          <p:spPr>
            <a:xfrm>
              <a:off x="-1" y="0"/>
              <a:ext cx="5038725" cy="6884251"/>
            </a:xfrm>
            <a:custGeom>
              <a:avLst/>
              <a:gdLst>
                <a:gd name="connsiteX0" fmla="*/ 0 w 4834190"/>
                <a:gd name="connsiteY0" fmla="*/ 0 h 6884251"/>
                <a:gd name="connsiteX1" fmla="*/ 2009337 w 4834190"/>
                <a:gd name="connsiteY1" fmla="*/ 0 h 6884251"/>
                <a:gd name="connsiteX2" fmla="*/ 4470686 w 4834190"/>
                <a:gd name="connsiteY2" fmla="*/ 2570652 h 6884251"/>
                <a:gd name="connsiteX3" fmla="*/ 4470686 w 4834190"/>
                <a:gd name="connsiteY3" fmla="*/ 4403461 h 6884251"/>
                <a:gd name="connsiteX4" fmla="*/ 2095378 w 4834190"/>
                <a:gd name="connsiteY4" fmla="*/ 6884251 h 6884251"/>
                <a:gd name="connsiteX5" fmla="*/ 0 w 4834190"/>
                <a:gd name="connsiteY5" fmla="*/ 6884251 h 6884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834190" h="6884251">
                  <a:moveTo>
                    <a:pt x="0" y="0"/>
                  </a:moveTo>
                  <a:lnTo>
                    <a:pt x="2009337" y="0"/>
                  </a:lnTo>
                  <a:lnTo>
                    <a:pt x="4470686" y="2570652"/>
                  </a:lnTo>
                  <a:cubicBezTo>
                    <a:pt x="4955359" y="3076861"/>
                    <a:pt x="4955359" y="3897265"/>
                    <a:pt x="4470686" y="4403461"/>
                  </a:cubicBezTo>
                  <a:lnTo>
                    <a:pt x="2095378" y="6884251"/>
                  </a:lnTo>
                  <a:lnTo>
                    <a:pt x="0" y="6884251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95689" r="-95185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" name="ïŝľïḋê">
              <a:extLst>
                <a:ext uri="{FF2B5EF4-FFF2-40B4-BE49-F238E27FC236}">
                  <a16:creationId xmlns:a16="http://schemas.microsoft.com/office/drawing/2014/main" xmlns="" id="{D755FD91-BC8B-48E3-89DF-B5204632D0E7}"/>
                </a:ext>
              </a:extLst>
            </p:cNvPr>
            <p:cNvSpPr txBox="1"/>
            <p:nvPr/>
          </p:nvSpPr>
          <p:spPr>
            <a:xfrm flipH="1">
              <a:off x="6760887" y="2274868"/>
              <a:ext cx="4241800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角膜疾病特点</a:t>
              </a:r>
              <a:endParaRPr lang="en-US" altLang="zh-CN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" name="ïṥľiḑè">
              <a:extLst>
                <a:ext uri="{FF2B5EF4-FFF2-40B4-BE49-F238E27FC236}">
                  <a16:creationId xmlns:a16="http://schemas.microsoft.com/office/drawing/2014/main" xmlns="" id="{5646733C-6D89-4C02-87E5-6313F75D4A3C}"/>
                </a:ext>
              </a:extLst>
            </p:cNvPr>
            <p:cNvSpPr txBox="1"/>
            <p:nvPr/>
          </p:nvSpPr>
          <p:spPr>
            <a:xfrm flipH="1">
              <a:off x="6760887" y="2627630"/>
              <a:ext cx="42418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由于角膜混浊、变异性、炎症等原因导致视力异常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如果发生角膜疾病，双眼同时得病率会更高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ïṧḷïďê">
              <a:extLst>
                <a:ext uri="{FF2B5EF4-FFF2-40B4-BE49-F238E27FC236}">
                  <a16:creationId xmlns:a16="http://schemas.microsoft.com/office/drawing/2014/main" xmlns="" id="{1EA63E5E-F1B4-4250-BE84-913C6B7929A9}"/>
                </a:ext>
              </a:extLst>
            </p:cNvPr>
            <p:cNvSpPr txBox="1"/>
            <p:nvPr/>
          </p:nvSpPr>
          <p:spPr>
            <a:xfrm flipH="1">
              <a:off x="6760887" y="3596725"/>
              <a:ext cx="4241800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捐赠角膜不足</a:t>
              </a:r>
              <a:endParaRPr lang="en-US" altLang="zh-CN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ïṥľiḍé">
              <a:extLst>
                <a:ext uri="{FF2B5EF4-FFF2-40B4-BE49-F238E27FC236}">
                  <a16:creationId xmlns:a16="http://schemas.microsoft.com/office/drawing/2014/main" xmlns="" id="{67F22B0C-F9CC-4745-8732-F1B01BF5CD8B}"/>
                </a:ext>
              </a:extLst>
            </p:cNvPr>
            <p:cNvSpPr txBox="1"/>
            <p:nvPr/>
          </p:nvSpPr>
          <p:spPr>
            <a:xfrm flipH="1">
              <a:off x="6760887" y="3949487"/>
              <a:ext cx="4241800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全球患角膜疾病待移植患者有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1270</a:t>
              </a: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万人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捐赠角膜供应不足，急需开发技术及商业化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ïṥlíde">
              <a:extLst>
                <a:ext uri="{FF2B5EF4-FFF2-40B4-BE49-F238E27FC236}">
                  <a16:creationId xmlns:a16="http://schemas.microsoft.com/office/drawing/2014/main" xmlns="" id="{87E8A6DA-6A74-4C52-A339-2F630BA008DE}"/>
                </a:ext>
              </a:extLst>
            </p:cNvPr>
            <p:cNvSpPr txBox="1"/>
            <p:nvPr/>
          </p:nvSpPr>
          <p:spPr>
            <a:xfrm flipH="1">
              <a:off x="6760887" y="4918582"/>
              <a:ext cx="4241800" cy="307777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捐赠角膜的局限</a:t>
              </a:r>
              <a:endParaRPr lang="en-US" altLang="zh-CN" sz="14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ïṧľíḓê">
              <a:extLst>
                <a:ext uri="{FF2B5EF4-FFF2-40B4-BE49-F238E27FC236}">
                  <a16:creationId xmlns:a16="http://schemas.microsoft.com/office/drawing/2014/main" xmlns="" id="{F30972A3-2E20-47AD-9311-8604B78C7C74}"/>
                </a:ext>
              </a:extLst>
            </p:cNvPr>
            <p:cNvSpPr txBox="1"/>
            <p:nvPr/>
          </p:nvSpPr>
          <p:spPr>
            <a:xfrm flipH="1">
              <a:off x="6760887" y="5271344"/>
              <a:ext cx="4241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捐赠角膜的最长保管期限为提取后</a:t>
              </a: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6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天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捐赠者死亡后需在</a:t>
              </a: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12</a:t>
              </a: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小时内取出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做过激光手术者不能捐赠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  <a:p>
              <a:pPr marL="171450" indent="-171450">
                <a:lnSpc>
                  <a:spcPct val="150000"/>
                </a:lnSpc>
                <a:buFont typeface="Wingdings" pitchFamily="2" charset="2"/>
                <a:buChar char="u"/>
              </a:pPr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免疫疾病患者不可移植</a:t>
              </a:r>
              <a:endParaRPr kumimoji="0" lang="en-US" altLang="zh-CN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" name="íṡľïḑe">
              <a:extLst>
                <a:ext uri="{FF2B5EF4-FFF2-40B4-BE49-F238E27FC236}">
                  <a16:creationId xmlns:a16="http://schemas.microsoft.com/office/drawing/2014/main" xmlns="" id="{2C01293E-9771-41A8-8A3F-B69D4051FF60}"/>
                </a:ext>
              </a:extLst>
            </p:cNvPr>
            <p:cNvGrpSpPr/>
            <p:nvPr/>
          </p:nvGrpSpPr>
          <p:grpSpPr>
            <a:xfrm>
              <a:off x="6146769" y="5001344"/>
              <a:ext cx="540002" cy="540000"/>
              <a:chOff x="4181030" y="2419251"/>
              <a:chExt cx="540002" cy="540000"/>
            </a:xfrm>
          </p:grpSpPr>
          <p:sp>
            <p:nvSpPr>
              <p:cNvPr id="19" name="ïŝ1iḋè">
                <a:extLst>
                  <a:ext uri="{FF2B5EF4-FFF2-40B4-BE49-F238E27FC236}">
                    <a16:creationId xmlns:a16="http://schemas.microsoft.com/office/drawing/2014/main" xmlns="" id="{6B568514-6BB9-4CD8-AC97-E831DEBD3C53}"/>
                  </a:ext>
                </a:extLst>
              </p:cNvPr>
              <p:cNvSpPr/>
              <p:nvPr/>
            </p:nvSpPr>
            <p:spPr>
              <a:xfrm>
                <a:off x="4181030" y="2419251"/>
                <a:ext cx="540002" cy="540000"/>
              </a:xfrm>
              <a:prstGeom prst="roundRect">
                <a:avLst>
                  <a:gd name="adj" fmla="val 50000"/>
                </a:avLst>
              </a:prstGeom>
              <a:solidFill>
                <a:srgbClr val="92D050">
                  <a:alpha val="49804"/>
                </a:srgbClr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î$ḷîḍê">
                <a:extLst>
                  <a:ext uri="{FF2B5EF4-FFF2-40B4-BE49-F238E27FC236}">
                    <a16:creationId xmlns:a16="http://schemas.microsoft.com/office/drawing/2014/main" xmlns="" id="{7F2C7C88-60C3-47BB-BC6D-D6FAACABE621}"/>
                  </a:ext>
                </a:extLst>
              </p:cNvPr>
              <p:cNvSpPr/>
              <p:nvPr/>
            </p:nvSpPr>
            <p:spPr>
              <a:xfrm>
                <a:off x="4333868" y="2640200"/>
                <a:ext cx="234327" cy="114817"/>
              </a:xfrm>
              <a:custGeom>
                <a:avLst/>
                <a:gdLst>
                  <a:gd name="T0" fmla="*/ 1220 w 12900"/>
                  <a:gd name="T1" fmla="*/ 4980 h 6320"/>
                  <a:gd name="T2" fmla="*/ 1080 w 12900"/>
                  <a:gd name="T3" fmla="*/ 4960 h 6320"/>
                  <a:gd name="T4" fmla="*/ 840 w 12900"/>
                  <a:gd name="T5" fmla="*/ 4440 h 6320"/>
                  <a:gd name="T6" fmla="*/ 1660 w 12900"/>
                  <a:gd name="T7" fmla="*/ 2180 h 6320"/>
                  <a:gd name="T8" fmla="*/ 2180 w 12900"/>
                  <a:gd name="T9" fmla="*/ 1940 h 6320"/>
                  <a:gd name="T10" fmla="*/ 2420 w 12900"/>
                  <a:gd name="T11" fmla="*/ 2460 h 6320"/>
                  <a:gd name="T12" fmla="*/ 1600 w 12900"/>
                  <a:gd name="T13" fmla="*/ 4720 h 6320"/>
                  <a:gd name="T14" fmla="*/ 1220 w 12900"/>
                  <a:gd name="T15" fmla="*/ 4980 h 6320"/>
                  <a:gd name="T16" fmla="*/ 4560 w 12900"/>
                  <a:gd name="T17" fmla="*/ 6320 h 6320"/>
                  <a:gd name="T18" fmla="*/ 4500 w 12900"/>
                  <a:gd name="T19" fmla="*/ 6320 h 6320"/>
                  <a:gd name="T20" fmla="*/ 4180 w 12900"/>
                  <a:gd name="T21" fmla="*/ 5860 h 6320"/>
                  <a:gd name="T22" fmla="*/ 4600 w 12900"/>
                  <a:gd name="T23" fmla="*/ 3500 h 6320"/>
                  <a:gd name="T24" fmla="*/ 5060 w 12900"/>
                  <a:gd name="T25" fmla="*/ 3180 h 6320"/>
                  <a:gd name="T26" fmla="*/ 5380 w 12900"/>
                  <a:gd name="T27" fmla="*/ 3640 h 6320"/>
                  <a:gd name="T28" fmla="*/ 4960 w 12900"/>
                  <a:gd name="T29" fmla="*/ 6000 h 6320"/>
                  <a:gd name="T30" fmla="*/ 4560 w 12900"/>
                  <a:gd name="T31" fmla="*/ 6320 h 6320"/>
                  <a:gd name="T32" fmla="*/ 8320 w 12900"/>
                  <a:gd name="T33" fmla="*/ 6320 h 6320"/>
                  <a:gd name="T34" fmla="*/ 7920 w 12900"/>
                  <a:gd name="T35" fmla="*/ 5980 h 6320"/>
                  <a:gd name="T36" fmla="*/ 7500 w 12900"/>
                  <a:gd name="T37" fmla="*/ 3620 h 6320"/>
                  <a:gd name="T38" fmla="*/ 7820 w 12900"/>
                  <a:gd name="T39" fmla="*/ 3160 h 6320"/>
                  <a:gd name="T40" fmla="*/ 8280 w 12900"/>
                  <a:gd name="T41" fmla="*/ 3480 h 6320"/>
                  <a:gd name="T42" fmla="*/ 8720 w 12900"/>
                  <a:gd name="T43" fmla="*/ 5860 h 6320"/>
                  <a:gd name="T44" fmla="*/ 8400 w 12900"/>
                  <a:gd name="T45" fmla="*/ 6320 h 6320"/>
                  <a:gd name="T46" fmla="*/ 8320 w 12900"/>
                  <a:gd name="T47" fmla="*/ 6320 h 6320"/>
                  <a:gd name="T48" fmla="*/ 11660 w 12900"/>
                  <a:gd name="T49" fmla="*/ 4980 h 6320"/>
                  <a:gd name="T50" fmla="*/ 11280 w 12900"/>
                  <a:gd name="T51" fmla="*/ 4720 h 6320"/>
                  <a:gd name="T52" fmla="*/ 10460 w 12900"/>
                  <a:gd name="T53" fmla="*/ 2460 h 6320"/>
                  <a:gd name="T54" fmla="*/ 10700 w 12900"/>
                  <a:gd name="T55" fmla="*/ 1940 h 6320"/>
                  <a:gd name="T56" fmla="*/ 11220 w 12900"/>
                  <a:gd name="T57" fmla="*/ 2180 h 6320"/>
                  <a:gd name="T58" fmla="*/ 12040 w 12900"/>
                  <a:gd name="T59" fmla="*/ 4440 h 6320"/>
                  <a:gd name="T60" fmla="*/ 11800 w 12900"/>
                  <a:gd name="T61" fmla="*/ 4960 h 6320"/>
                  <a:gd name="T62" fmla="*/ 11660 w 12900"/>
                  <a:gd name="T63" fmla="*/ 4980 h 6320"/>
                  <a:gd name="T64" fmla="*/ 6440 w 12900"/>
                  <a:gd name="T65" fmla="*/ 4060 h 6320"/>
                  <a:gd name="T66" fmla="*/ 80 w 12900"/>
                  <a:gd name="T67" fmla="*/ 620 h 6320"/>
                  <a:gd name="T68" fmla="*/ 280 w 12900"/>
                  <a:gd name="T69" fmla="*/ 100 h 6320"/>
                  <a:gd name="T70" fmla="*/ 800 w 12900"/>
                  <a:gd name="T71" fmla="*/ 300 h 6320"/>
                  <a:gd name="T72" fmla="*/ 6440 w 12900"/>
                  <a:gd name="T73" fmla="*/ 3260 h 6320"/>
                  <a:gd name="T74" fmla="*/ 12080 w 12900"/>
                  <a:gd name="T75" fmla="*/ 300 h 6320"/>
                  <a:gd name="T76" fmla="*/ 12600 w 12900"/>
                  <a:gd name="T77" fmla="*/ 100 h 6320"/>
                  <a:gd name="T78" fmla="*/ 12800 w 12900"/>
                  <a:gd name="T79" fmla="*/ 620 h 6320"/>
                  <a:gd name="T80" fmla="*/ 6440 w 12900"/>
                  <a:gd name="T81" fmla="*/ 4060 h 6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900" h="6320">
                    <a:moveTo>
                      <a:pt x="1220" y="4980"/>
                    </a:moveTo>
                    <a:cubicBezTo>
                      <a:pt x="1180" y="4980"/>
                      <a:pt x="1120" y="4980"/>
                      <a:pt x="1080" y="4960"/>
                    </a:cubicBezTo>
                    <a:cubicBezTo>
                      <a:pt x="880" y="4880"/>
                      <a:pt x="760" y="4660"/>
                      <a:pt x="840" y="4440"/>
                    </a:cubicBezTo>
                    <a:lnTo>
                      <a:pt x="1660" y="2180"/>
                    </a:lnTo>
                    <a:cubicBezTo>
                      <a:pt x="1740" y="1980"/>
                      <a:pt x="1960" y="1860"/>
                      <a:pt x="2180" y="1940"/>
                    </a:cubicBezTo>
                    <a:cubicBezTo>
                      <a:pt x="2380" y="2020"/>
                      <a:pt x="2500" y="2240"/>
                      <a:pt x="2420" y="2460"/>
                    </a:cubicBezTo>
                    <a:lnTo>
                      <a:pt x="1600" y="4720"/>
                    </a:lnTo>
                    <a:cubicBezTo>
                      <a:pt x="1540" y="4880"/>
                      <a:pt x="1380" y="4980"/>
                      <a:pt x="1220" y="4980"/>
                    </a:cubicBezTo>
                    <a:close/>
                    <a:moveTo>
                      <a:pt x="4560" y="6320"/>
                    </a:moveTo>
                    <a:lnTo>
                      <a:pt x="4500" y="6320"/>
                    </a:lnTo>
                    <a:cubicBezTo>
                      <a:pt x="4280" y="6280"/>
                      <a:pt x="4140" y="6080"/>
                      <a:pt x="4180" y="5860"/>
                    </a:cubicBezTo>
                    <a:lnTo>
                      <a:pt x="4600" y="3500"/>
                    </a:lnTo>
                    <a:cubicBezTo>
                      <a:pt x="4640" y="3280"/>
                      <a:pt x="4840" y="3140"/>
                      <a:pt x="5060" y="3180"/>
                    </a:cubicBezTo>
                    <a:cubicBezTo>
                      <a:pt x="5280" y="3220"/>
                      <a:pt x="5420" y="3420"/>
                      <a:pt x="5380" y="3640"/>
                    </a:cubicBezTo>
                    <a:lnTo>
                      <a:pt x="4960" y="6000"/>
                    </a:lnTo>
                    <a:cubicBezTo>
                      <a:pt x="4920" y="6180"/>
                      <a:pt x="4740" y="6320"/>
                      <a:pt x="4560" y="6320"/>
                    </a:cubicBezTo>
                    <a:close/>
                    <a:moveTo>
                      <a:pt x="8320" y="6320"/>
                    </a:moveTo>
                    <a:cubicBezTo>
                      <a:pt x="8120" y="6320"/>
                      <a:pt x="7960" y="6180"/>
                      <a:pt x="7920" y="5980"/>
                    </a:cubicBezTo>
                    <a:lnTo>
                      <a:pt x="7500" y="3620"/>
                    </a:lnTo>
                    <a:cubicBezTo>
                      <a:pt x="7460" y="3400"/>
                      <a:pt x="7600" y="3200"/>
                      <a:pt x="7820" y="3160"/>
                    </a:cubicBezTo>
                    <a:cubicBezTo>
                      <a:pt x="8040" y="3120"/>
                      <a:pt x="8240" y="3260"/>
                      <a:pt x="8280" y="3480"/>
                    </a:cubicBezTo>
                    <a:lnTo>
                      <a:pt x="8720" y="5860"/>
                    </a:lnTo>
                    <a:cubicBezTo>
                      <a:pt x="8760" y="6080"/>
                      <a:pt x="8620" y="6280"/>
                      <a:pt x="8400" y="6320"/>
                    </a:cubicBezTo>
                    <a:lnTo>
                      <a:pt x="8320" y="6320"/>
                    </a:lnTo>
                    <a:close/>
                    <a:moveTo>
                      <a:pt x="11660" y="4980"/>
                    </a:moveTo>
                    <a:cubicBezTo>
                      <a:pt x="11500" y="4980"/>
                      <a:pt x="11340" y="4880"/>
                      <a:pt x="11280" y="4720"/>
                    </a:cubicBezTo>
                    <a:lnTo>
                      <a:pt x="10460" y="2460"/>
                    </a:lnTo>
                    <a:cubicBezTo>
                      <a:pt x="10380" y="2260"/>
                      <a:pt x="10500" y="2020"/>
                      <a:pt x="10700" y="1940"/>
                    </a:cubicBezTo>
                    <a:cubicBezTo>
                      <a:pt x="10900" y="1860"/>
                      <a:pt x="11140" y="1980"/>
                      <a:pt x="11220" y="2180"/>
                    </a:cubicBezTo>
                    <a:lnTo>
                      <a:pt x="12040" y="4440"/>
                    </a:lnTo>
                    <a:cubicBezTo>
                      <a:pt x="12120" y="4640"/>
                      <a:pt x="12000" y="4880"/>
                      <a:pt x="11800" y="4960"/>
                    </a:cubicBezTo>
                    <a:cubicBezTo>
                      <a:pt x="11760" y="4960"/>
                      <a:pt x="11700" y="4980"/>
                      <a:pt x="11660" y="4980"/>
                    </a:cubicBezTo>
                    <a:close/>
                    <a:moveTo>
                      <a:pt x="6440" y="4060"/>
                    </a:moveTo>
                    <a:cubicBezTo>
                      <a:pt x="1640" y="4060"/>
                      <a:pt x="140" y="760"/>
                      <a:pt x="80" y="620"/>
                    </a:cubicBezTo>
                    <a:cubicBezTo>
                      <a:pt x="0" y="420"/>
                      <a:pt x="80" y="180"/>
                      <a:pt x="280" y="100"/>
                    </a:cubicBezTo>
                    <a:cubicBezTo>
                      <a:pt x="480" y="20"/>
                      <a:pt x="720" y="100"/>
                      <a:pt x="800" y="300"/>
                    </a:cubicBezTo>
                    <a:cubicBezTo>
                      <a:pt x="860" y="420"/>
                      <a:pt x="2180" y="3260"/>
                      <a:pt x="6440" y="3260"/>
                    </a:cubicBezTo>
                    <a:cubicBezTo>
                      <a:pt x="10700" y="3260"/>
                      <a:pt x="12020" y="420"/>
                      <a:pt x="12080" y="300"/>
                    </a:cubicBezTo>
                    <a:cubicBezTo>
                      <a:pt x="12160" y="100"/>
                      <a:pt x="12400" y="0"/>
                      <a:pt x="12600" y="100"/>
                    </a:cubicBezTo>
                    <a:cubicBezTo>
                      <a:pt x="12800" y="180"/>
                      <a:pt x="12900" y="420"/>
                      <a:pt x="12800" y="620"/>
                    </a:cubicBezTo>
                    <a:cubicBezTo>
                      <a:pt x="12740" y="760"/>
                      <a:pt x="11240" y="4060"/>
                      <a:pt x="6440" y="40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" name="ïsļíḑê">
              <a:extLst>
                <a:ext uri="{FF2B5EF4-FFF2-40B4-BE49-F238E27FC236}">
                  <a16:creationId xmlns:a16="http://schemas.microsoft.com/office/drawing/2014/main" xmlns="" id="{E682CE1A-8060-48A1-A106-BB8F716FA391}"/>
                </a:ext>
              </a:extLst>
            </p:cNvPr>
            <p:cNvGrpSpPr/>
            <p:nvPr/>
          </p:nvGrpSpPr>
          <p:grpSpPr>
            <a:xfrm>
              <a:off x="6096000" y="2334374"/>
              <a:ext cx="540002" cy="540000"/>
              <a:chOff x="2980071" y="1714401"/>
              <a:chExt cx="540002" cy="540000"/>
            </a:xfrm>
          </p:grpSpPr>
          <p:sp>
            <p:nvSpPr>
              <p:cNvPr id="17" name="íṣḻïďé">
                <a:extLst>
                  <a:ext uri="{FF2B5EF4-FFF2-40B4-BE49-F238E27FC236}">
                    <a16:creationId xmlns:a16="http://schemas.microsoft.com/office/drawing/2014/main" xmlns="" id="{7B35BE55-0611-4810-8C32-A5D5747B854E}"/>
                  </a:ext>
                </a:extLst>
              </p:cNvPr>
              <p:cNvSpPr/>
              <p:nvPr/>
            </p:nvSpPr>
            <p:spPr>
              <a:xfrm>
                <a:off x="2980071" y="1714401"/>
                <a:ext cx="540002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íṧlíḋê">
                <a:extLst>
                  <a:ext uri="{FF2B5EF4-FFF2-40B4-BE49-F238E27FC236}">
                    <a16:creationId xmlns:a16="http://schemas.microsoft.com/office/drawing/2014/main" xmlns="" id="{5AD1F3B8-D7C1-4EEC-9E3A-65031591C9D1}"/>
                  </a:ext>
                </a:extLst>
              </p:cNvPr>
              <p:cNvSpPr/>
              <p:nvPr/>
            </p:nvSpPr>
            <p:spPr>
              <a:xfrm>
                <a:off x="3132909" y="1912882"/>
                <a:ext cx="234327" cy="143036"/>
              </a:xfrm>
              <a:custGeom>
                <a:avLst/>
                <a:gdLst>
                  <a:gd name="T0" fmla="*/ 12800 w 12801"/>
                  <a:gd name="T1" fmla="*/ 3904 h 7812"/>
                  <a:gd name="T2" fmla="*/ 6400 w 12801"/>
                  <a:gd name="T3" fmla="*/ 7812 h 7812"/>
                  <a:gd name="T4" fmla="*/ 0 w 12801"/>
                  <a:gd name="T5" fmla="*/ 3904 h 7812"/>
                  <a:gd name="T6" fmla="*/ 6400 w 12801"/>
                  <a:gd name="T7" fmla="*/ 0 h 7812"/>
                  <a:gd name="T8" fmla="*/ 12800 w 12801"/>
                  <a:gd name="T9" fmla="*/ 3904 h 7812"/>
                  <a:gd name="T10" fmla="*/ 12800 w 12801"/>
                  <a:gd name="T11" fmla="*/ 3904 h 7812"/>
                  <a:gd name="T12" fmla="*/ 6406 w 12801"/>
                  <a:gd name="T13" fmla="*/ 713 h 7812"/>
                  <a:gd name="T14" fmla="*/ 3322 w 12801"/>
                  <a:gd name="T15" fmla="*/ 3906 h 7812"/>
                  <a:gd name="T16" fmla="*/ 6406 w 12801"/>
                  <a:gd name="T17" fmla="*/ 7099 h 7812"/>
                  <a:gd name="T18" fmla="*/ 9490 w 12801"/>
                  <a:gd name="T19" fmla="*/ 3906 h 7812"/>
                  <a:gd name="T20" fmla="*/ 6406 w 12801"/>
                  <a:gd name="T21" fmla="*/ 713 h 7812"/>
                  <a:gd name="T22" fmla="*/ 6400 w 12801"/>
                  <a:gd name="T23" fmla="*/ 1867 h 7812"/>
                  <a:gd name="T24" fmla="*/ 4436 w 12801"/>
                  <a:gd name="T25" fmla="*/ 3901 h 7812"/>
                  <a:gd name="T26" fmla="*/ 6400 w 12801"/>
                  <a:gd name="T27" fmla="*/ 5934 h 7812"/>
                  <a:gd name="T28" fmla="*/ 8364 w 12801"/>
                  <a:gd name="T29" fmla="*/ 3901 h 7812"/>
                  <a:gd name="T30" fmla="*/ 6400 w 12801"/>
                  <a:gd name="T31" fmla="*/ 1867 h 7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801" h="7812">
                    <a:moveTo>
                      <a:pt x="12800" y="3904"/>
                    </a:moveTo>
                    <a:cubicBezTo>
                      <a:pt x="12800" y="5151"/>
                      <a:pt x="10161" y="7812"/>
                      <a:pt x="6400" y="7812"/>
                    </a:cubicBezTo>
                    <a:cubicBezTo>
                      <a:pt x="2735" y="7812"/>
                      <a:pt x="0" y="5195"/>
                      <a:pt x="0" y="3904"/>
                    </a:cubicBezTo>
                    <a:cubicBezTo>
                      <a:pt x="0" y="2613"/>
                      <a:pt x="2747" y="0"/>
                      <a:pt x="6400" y="0"/>
                    </a:cubicBezTo>
                    <a:cubicBezTo>
                      <a:pt x="10190" y="0"/>
                      <a:pt x="12801" y="2613"/>
                      <a:pt x="12800" y="3904"/>
                    </a:cubicBezTo>
                    <a:lnTo>
                      <a:pt x="12800" y="3904"/>
                    </a:lnTo>
                    <a:close/>
                    <a:moveTo>
                      <a:pt x="6406" y="713"/>
                    </a:moveTo>
                    <a:cubicBezTo>
                      <a:pt x="4702" y="713"/>
                      <a:pt x="3322" y="2142"/>
                      <a:pt x="3322" y="3906"/>
                    </a:cubicBezTo>
                    <a:cubicBezTo>
                      <a:pt x="3322" y="5670"/>
                      <a:pt x="4702" y="7099"/>
                      <a:pt x="6406" y="7099"/>
                    </a:cubicBezTo>
                    <a:cubicBezTo>
                      <a:pt x="8109" y="7099"/>
                      <a:pt x="9490" y="5670"/>
                      <a:pt x="9490" y="3906"/>
                    </a:cubicBezTo>
                    <a:cubicBezTo>
                      <a:pt x="9490" y="2142"/>
                      <a:pt x="8109" y="713"/>
                      <a:pt x="6406" y="713"/>
                    </a:cubicBezTo>
                    <a:close/>
                    <a:moveTo>
                      <a:pt x="6400" y="1867"/>
                    </a:moveTo>
                    <a:cubicBezTo>
                      <a:pt x="5315" y="1867"/>
                      <a:pt x="4436" y="2778"/>
                      <a:pt x="4436" y="3901"/>
                    </a:cubicBezTo>
                    <a:cubicBezTo>
                      <a:pt x="4436" y="5024"/>
                      <a:pt x="5315" y="5934"/>
                      <a:pt x="6400" y="5934"/>
                    </a:cubicBezTo>
                    <a:cubicBezTo>
                      <a:pt x="7485" y="5934"/>
                      <a:pt x="8364" y="5024"/>
                      <a:pt x="8364" y="3901"/>
                    </a:cubicBezTo>
                    <a:cubicBezTo>
                      <a:pt x="8364" y="2778"/>
                      <a:pt x="7485" y="1867"/>
                      <a:pt x="6400" y="18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îsḷíḋê">
              <a:extLst>
                <a:ext uri="{FF2B5EF4-FFF2-40B4-BE49-F238E27FC236}">
                  <a16:creationId xmlns:a16="http://schemas.microsoft.com/office/drawing/2014/main" xmlns="" id="{06786497-F78B-4C2B-96B4-C46B8A113EE6}"/>
                </a:ext>
              </a:extLst>
            </p:cNvPr>
            <p:cNvGrpSpPr/>
            <p:nvPr/>
          </p:nvGrpSpPr>
          <p:grpSpPr>
            <a:xfrm>
              <a:off x="6146769" y="3626187"/>
              <a:ext cx="540002" cy="540000"/>
              <a:chOff x="5253160" y="2419251"/>
              <a:chExt cx="540002" cy="540000"/>
            </a:xfrm>
          </p:grpSpPr>
          <p:sp>
            <p:nvSpPr>
              <p:cNvPr id="15" name="i$lïde">
                <a:extLst>
                  <a:ext uri="{FF2B5EF4-FFF2-40B4-BE49-F238E27FC236}">
                    <a16:creationId xmlns:a16="http://schemas.microsoft.com/office/drawing/2014/main" xmlns="" id="{13133E11-46C3-4A65-8DF4-71DECFD56A4A}"/>
                  </a:ext>
                </a:extLst>
              </p:cNvPr>
              <p:cNvSpPr/>
              <p:nvPr/>
            </p:nvSpPr>
            <p:spPr>
              <a:xfrm>
                <a:off x="5253160" y="2419251"/>
                <a:ext cx="540002" cy="540000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60000"/>
                  <a:lumOff val="40000"/>
                  <a:alpha val="49804"/>
                </a:schemeClr>
              </a:solidFill>
              <a:ln w="5715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3765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îŝ1ide">
                <a:extLst>
                  <a:ext uri="{FF2B5EF4-FFF2-40B4-BE49-F238E27FC236}">
                    <a16:creationId xmlns:a16="http://schemas.microsoft.com/office/drawing/2014/main" xmlns="" id="{C7847466-26D3-423D-BBA7-DD46BA434779}"/>
                  </a:ext>
                </a:extLst>
              </p:cNvPr>
              <p:cNvSpPr/>
              <p:nvPr/>
            </p:nvSpPr>
            <p:spPr>
              <a:xfrm>
                <a:off x="5405997" y="2605575"/>
                <a:ext cx="234327" cy="175708"/>
              </a:xfrm>
              <a:custGeom>
                <a:avLst/>
                <a:gdLst>
                  <a:gd name="T0" fmla="*/ 7295 w 10001"/>
                  <a:gd name="T1" fmla="*/ 541 h 7499"/>
                  <a:gd name="T2" fmla="*/ 7289 w 10001"/>
                  <a:gd name="T3" fmla="*/ 591 h 7499"/>
                  <a:gd name="T4" fmla="*/ 5526 w 10001"/>
                  <a:gd name="T5" fmla="*/ 3755 h 7499"/>
                  <a:gd name="T6" fmla="*/ 3767 w 10001"/>
                  <a:gd name="T7" fmla="*/ 6914 h 7499"/>
                  <a:gd name="T8" fmla="*/ 3494 w 10001"/>
                  <a:gd name="T9" fmla="*/ 7410 h 7499"/>
                  <a:gd name="T10" fmla="*/ 3337 w 10001"/>
                  <a:gd name="T11" fmla="*/ 7499 h 7499"/>
                  <a:gd name="T12" fmla="*/ 2590 w 10001"/>
                  <a:gd name="T13" fmla="*/ 7108 h 7499"/>
                  <a:gd name="T14" fmla="*/ 2501 w 10001"/>
                  <a:gd name="T15" fmla="*/ 6951 h 7499"/>
                  <a:gd name="T16" fmla="*/ 2746 w 10001"/>
                  <a:gd name="T17" fmla="*/ 6465 h 7499"/>
                  <a:gd name="T18" fmla="*/ 1275 w 10001"/>
                  <a:gd name="T19" fmla="*/ 5499 h 7499"/>
                  <a:gd name="T20" fmla="*/ 111 w 10001"/>
                  <a:gd name="T21" fmla="*/ 4131 h 7499"/>
                  <a:gd name="T22" fmla="*/ 0 w 10001"/>
                  <a:gd name="T23" fmla="*/ 3746 h 7499"/>
                  <a:gd name="T24" fmla="*/ 111 w 10001"/>
                  <a:gd name="T25" fmla="*/ 3361 h 7499"/>
                  <a:gd name="T26" fmla="*/ 2234 w 10001"/>
                  <a:gd name="T27" fmla="*/ 1295 h 7499"/>
                  <a:gd name="T28" fmla="*/ 5001 w 10001"/>
                  <a:gd name="T29" fmla="*/ 535 h 7499"/>
                  <a:gd name="T30" fmla="*/ 6006 w 10001"/>
                  <a:gd name="T31" fmla="*/ 630 h 7499"/>
                  <a:gd name="T32" fmla="*/ 6307 w 10001"/>
                  <a:gd name="T33" fmla="*/ 89 h 7499"/>
                  <a:gd name="T34" fmla="*/ 6464 w 10001"/>
                  <a:gd name="T35" fmla="*/ 0 h 7499"/>
                  <a:gd name="T36" fmla="*/ 6565 w 10001"/>
                  <a:gd name="T37" fmla="*/ 34 h 7499"/>
                  <a:gd name="T38" fmla="*/ 6737 w 10001"/>
                  <a:gd name="T39" fmla="*/ 120 h 7499"/>
                  <a:gd name="T40" fmla="*/ 6921 w 10001"/>
                  <a:gd name="T41" fmla="*/ 224 h 7499"/>
                  <a:gd name="T42" fmla="*/ 7097 w 10001"/>
                  <a:gd name="T43" fmla="*/ 328 h 7499"/>
                  <a:gd name="T44" fmla="*/ 7206 w 10001"/>
                  <a:gd name="T45" fmla="*/ 393 h 7499"/>
                  <a:gd name="T46" fmla="*/ 7295 w 10001"/>
                  <a:gd name="T47" fmla="*/ 541 h 7499"/>
                  <a:gd name="T48" fmla="*/ 3099 w 10001"/>
                  <a:gd name="T49" fmla="*/ 5843 h 7499"/>
                  <a:gd name="T50" fmla="*/ 3534 w 10001"/>
                  <a:gd name="T51" fmla="*/ 5056 h 7499"/>
                  <a:gd name="T52" fmla="*/ 2774 w 10001"/>
                  <a:gd name="T53" fmla="*/ 4169 h 7499"/>
                  <a:gd name="T54" fmla="*/ 2501 w 10001"/>
                  <a:gd name="T55" fmla="*/ 3036 h 7499"/>
                  <a:gd name="T56" fmla="*/ 2841 w 10001"/>
                  <a:gd name="T57" fmla="*/ 1780 h 7499"/>
                  <a:gd name="T58" fmla="*/ 715 w 10001"/>
                  <a:gd name="T59" fmla="*/ 3750 h 7499"/>
                  <a:gd name="T60" fmla="*/ 3099 w 10001"/>
                  <a:gd name="T61" fmla="*/ 5843 h 7499"/>
                  <a:gd name="T62" fmla="*/ 5191 w 10001"/>
                  <a:gd name="T63" fmla="*/ 1797 h 7499"/>
                  <a:gd name="T64" fmla="*/ 5270 w 10001"/>
                  <a:gd name="T65" fmla="*/ 1608 h 7499"/>
                  <a:gd name="T66" fmla="*/ 5191 w 10001"/>
                  <a:gd name="T67" fmla="*/ 1417 h 7499"/>
                  <a:gd name="T68" fmla="*/ 5001 w 10001"/>
                  <a:gd name="T69" fmla="*/ 1339 h 7499"/>
                  <a:gd name="T70" fmla="*/ 3804 w 10001"/>
                  <a:gd name="T71" fmla="*/ 1839 h 7499"/>
                  <a:gd name="T72" fmla="*/ 3304 w 10001"/>
                  <a:gd name="T73" fmla="*/ 3036 h 7499"/>
                  <a:gd name="T74" fmla="*/ 3382 w 10001"/>
                  <a:gd name="T75" fmla="*/ 3226 h 7499"/>
                  <a:gd name="T76" fmla="*/ 3572 w 10001"/>
                  <a:gd name="T77" fmla="*/ 3305 h 7499"/>
                  <a:gd name="T78" fmla="*/ 3762 w 10001"/>
                  <a:gd name="T79" fmla="*/ 3226 h 7499"/>
                  <a:gd name="T80" fmla="*/ 3841 w 10001"/>
                  <a:gd name="T81" fmla="*/ 3036 h 7499"/>
                  <a:gd name="T82" fmla="*/ 4181 w 10001"/>
                  <a:gd name="T83" fmla="*/ 2216 h 7499"/>
                  <a:gd name="T84" fmla="*/ 5001 w 10001"/>
                  <a:gd name="T85" fmla="*/ 1876 h 7499"/>
                  <a:gd name="T86" fmla="*/ 5191 w 10001"/>
                  <a:gd name="T87" fmla="*/ 1797 h 7499"/>
                  <a:gd name="T88" fmla="*/ 10001 w 10001"/>
                  <a:gd name="T89" fmla="*/ 3750 h 7499"/>
                  <a:gd name="T90" fmla="*/ 9890 w 10001"/>
                  <a:gd name="T91" fmla="*/ 4135 h 7499"/>
                  <a:gd name="T92" fmla="*/ 9282 w 10001"/>
                  <a:gd name="T93" fmla="*/ 4944 h 7499"/>
                  <a:gd name="T94" fmla="*/ 7344 w 10001"/>
                  <a:gd name="T95" fmla="*/ 6434 h 7499"/>
                  <a:gd name="T96" fmla="*/ 5001 w 10001"/>
                  <a:gd name="T97" fmla="*/ 6964 h 7499"/>
                  <a:gd name="T98" fmla="*/ 5415 w 10001"/>
                  <a:gd name="T99" fmla="*/ 6226 h 7499"/>
                  <a:gd name="T100" fmla="*/ 7605 w 10001"/>
                  <a:gd name="T101" fmla="*/ 5463 h 7499"/>
                  <a:gd name="T102" fmla="*/ 9287 w 10001"/>
                  <a:gd name="T103" fmla="*/ 3749 h 7499"/>
                  <a:gd name="T104" fmla="*/ 7714 w 10001"/>
                  <a:gd name="T105" fmla="*/ 2108 h 7499"/>
                  <a:gd name="T106" fmla="*/ 8066 w 10001"/>
                  <a:gd name="T107" fmla="*/ 1483 h 7499"/>
                  <a:gd name="T108" fmla="*/ 9085 w 10001"/>
                  <a:gd name="T109" fmla="*/ 2336 h 7499"/>
                  <a:gd name="T110" fmla="*/ 9891 w 10001"/>
                  <a:gd name="T111" fmla="*/ 3364 h 7499"/>
                  <a:gd name="T112" fmla="*/ 10001 w 10001"/>
                  <a:gd name="T113" fmla="*/ 3750 h 7499"/>
                  <a:gd name="T114" fmla="*/ 7501 w 10001"/>
                  <a:gd name="T115" fmla="*/ 3035 h 7499"/>
                  <a:gd name="T116" fmla="*/ 7060 w 10001"/>
                  <a:gd name="T117" fmla="*/ 4449 h 7499"/>
                  <a:gd name="T118" fmla="*/ 5894 w 10001"/>
                  <a:gd name="T119" fmla="*/ 5366 h 7499"/>
                  <a:gd name="T120" fmla="*/ 7456 w 10001"/>
                  <a:gd name="T121" fmla="*/ 2565 h 7499"/>
                  <a:gd name="T122" fmla="*/ 7501 w 10001"/>
                  <a:gd name="T123" fmla="*/ 3035 h 7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001" h="7499">
                    <a:moveTo>
                      <a:pt x="7295" y="541"/>
                    </a:moveTo>
                    <a:cubicBezTo>
                      <a:pt x="7295" y="568"/>
                      <a:pt x="7292" y="584"/>
                      <a:pt x="7289" y="591"/>
                    </a:cubicBezTo>
                    <a:cubicBezTo>
                      <a:pt x="6895" y="1294"/>
                      <a:pt x="6306" y="2350"/>
                      <a:pt x="5526" y="3755"/>
                    </a:cubicBezTo>
                    <a:cubicBezTo>
                      <a:pt x="4744" y="5163"/>
                      <a:pt x="4159" y="6215"/>
                      <a:pt x="3767" y="6914"/>
                    </a:cubicBezTo>
                    <a:lnTo>
                      <a:pt x="3494" y="7410"/>
                    </a:lnTo>
                    <a:cubicBezTo>
                      <a:pt x="3456" y="7470"/>
                      <a:pt x="3405" y="7499"/>
                      <a:pt x="3337" y="7499"/>
                    </a:cubicBezTo>
                    <a:cubicBezTo>
                      <a:pt x="3292" y="7499"/>
                      <a:pt x="3044" y="7369"/>
                      <a:pt x="2590" y="7108"/>
                    </a:cubicBezTo>
                    <a:cubicBezTo>
                      <a:pt x="2530" y="7070"/>
                      <a:pt x="2501" y="7019"/>
                      <a:pt x="2501" y="6951"/>
                    </a:cubicBezTo>
                    <a:cubicBezTo>
                      <a:pt x="2501" y="6906"/>
                      <a:pt x="2584" y="6745"/>
                      <a:pt x="2746" y="6465"/>
                    </a:cubicBezTo>
                    <a:cubicBezTo>
                      <a:pt x="2215" y="6224"/>
                      <a:pt x="1724" y="5901"/>
                      <a:pt x="1275" y="5499"/>
                    </a:cubicBezTo>
                    <a:cubicBezTo>
                      <a:pt x="826" y="5098"/>
                      <a:pt x="439" y="4641"/>
                      <a:pt x="111" y="4131"/>
                    </a:cubicBezTo>
                    <a:cubicBezTo>
                      <a:pt x="37" y="4016"/>
                      <a:pt x="0" y="3888"/>
                      <a:pt x="0" y="3746"/>
                    </a:cubicBezTo>
                    <a:cubicBezTo>
                      <a:pt x="0" y="3605"/>
                      <a:pt x="37" y="3476"/>
                      <a:pt x="111" y="3361"/>
                    </a:cubicBezTo>
                    <a:cubicBezTo>
                      <a:pt x="682" y="2490"/>
                      <a:pt x="1389" y="1800"/>
                      <a:pt x="2234" y="1295"/>
                    </a:cubicBezTo>
                    <a:cubicBezTo>
                      <a:pt x="3079" y="790"/>
                      <a:pt x="4001" y="535"/>
                      <a:pt x="5001" y="535"/>
                    </a:cubicBezTo>
                    <a:cubicBezTo>
                      <a:pt x="5332" y="535"/>
                      <a:pt x="5666" y="566"/>
                      <a:pt x="6006" y="630"/>
                    </a:cubicBezTo>
                    <a:lnTo>
                      <a:pt x="6307" y="89"/>
                    </a:lnTo>
                    <a:cubicBezTo>
                      <a:pt x="6345" y="29"/>
                      <a:pt x="6396" y="0"/>
                      <a:pt x="6464" y="0"/>
                    </a:cubicBezTo>
                    <a:cubicBezTo>
                      <a:pt x="6482" y="0"/>
                      <a:pt x="6515" y="11"/>
                      <a:pt x="6565" y="34"/>
                    </a:cubicBezTo>
                    <a:cubicBezTo>
                      <a:pt x="6612" y="56"/>
                      <a:pt x="6671" y="85"/>
                      <a:pt x="6737" y="120"/>
                    </a:cubicBezTo>
                    <a:cubicBezTo>
                      <a:pt x="6805" y="155"/>
                      <a:pt x="6865" y="189"/>
                      <a:pt x="6921" y="224"/>
                    </a:cubicBezTo>
                    <a:cubicBezTo>
                      <a:pt x="6977" y="259"/>
                      <a:pt x="7035" y="291"/>
                      <a:pt x="7097" y="328"/>
                    </a:cubicBezTo>
                    <a:cubicBezTo>
                      <a:pt x="7159" y="363"/>
                      <a:pt x="7195" y="384"/>
                      <a:pt x="7206" y="393"/>
                    </a:cubicBezTo>
                    <a:cubicBezTo>
                      <a:pt x="7265" y="428"/>
                      <a:pt x="7295" y="478"/>
                      <a:pt x="7295" y="541"/>
                    </a:cubicBezTo>
                    <a:close/>
                    <a:moveTo>
                      <a:pt x="3099" y="5843"/>
                    </a:moveTo>
                    <a:lnTo>
                      <a:pt x="3534" y="5056"/>
                    </a:lnTo>
                    <a:cubicBezTo>
                      <a:pt x="3210" y="4821"/>
                      <a:pt x="2957" y="4526"/>
                      <a:pt x="2774" y="4169"/>
                    </a:cubicBezTo>
                    <a:cubicBezTo>
                      <a:pt x="2592" y="3813"/>
                      <a:pt x="2501" y="3434"/>
                      <a:pt x="2501" y="3036"/>
                    </a:cubicBezTo>
                    <a:cubicBezTo>
                      <a:pt x="2501" y="2586"/>
                      <a:pt x="2615" y="2168"/>
                      <a:pt x="2841" y="1780"/>
                    </a:cubicBezTo>
                    <a:cubicBezTo>
                      <a:pt x="1989" y="2215"/>
                      <a:pt x="1280" y="2871"/>
                      <a:pt x="715" y="3750"/>
                    </a:cubicBezTo>
                    <a:cubicBezTo>
                      <a:pt x="1337" y="4710"/>
                      <a:pt x="2130" y="5408"/>
                      <a:pt x="3099" y="5843"/>
                    </a:cubicBezTo>
                    <a:close/>
                    <a:moveTo>
                      <a:pt x="5191" y="1797"/>
                    </a:moveTo>
                    <a:cubicBezTo>
                      <a:pt x="5242" y="1746"/>
                      <a:pt x="5270" y="1683"/>
                      <a:pt x="5270" y="1608"/>
                    </a:cubicBezTo>
                    <a:cubicBezTo>
                      <a:pt x="5270" y="1534"/>
                      <a:pt x="5244" y="1470"/>
                      <a:pt x="5191" y="1417"/>
                    </a:cubicBezTo>
                    <a:cubicBezTo>
                      <a:pt x="5140" y="1366"/>
                      <a:pt x="5076" y="1339"/>
                      <a:pt x="5001" y="1339"/>
                    </a:cubicBezTo>
                    <a:cubicBezTo>
                      <a:pt x="4536" y="1339"/>
                      <a:pt x="4137" y="1505"/>
                      <a:pt x="3804" y="1839"/>
                    </a:cubicBezTo>
                    <a:cubicBezTo>
                      <a:pt x="3470" y="2172"/>
                      <a:pt x="3304" y="2571"/>
                      <a:pt x="3304" y="3036"/>
                    </a:cubicBezTo>
                    <a:cubicBezTo>
                      <a:pt x="3304" y="3110"/>
                      <a:pt x="3330" y="3174"/>
                      <a:pt x="3382" y="3226"/>
                    </a:cubicBezTo>
                    <a:cubicBezTo>
                      <a:pt x="3434" y="3278"/>
                      <a:pt x="3497" y="3305"/>
                      <a:pt x="3572" y="3305"/>
                    </a:cubicBezTo>
                    <a:cubicBezTo>
                      <a:pt x="3646" y="3305"/>
                      <a:pt x="3710" y="3279"/>
                      <a:pt x="3762" y="3226"/>
                    </a:cubicBezTo>
                    <a:cubicBezTo>
                      <a:pt x="3814" y="3175"/>
                      <a:pt x="3841" y="3111"/>
                      <a:pt x="3841" y="3036"/>
                    </a:cubicBezTo>
                    <a:cubicBezTo>
                      <a:pt x="3841" y="2716"/>
                      <a:pt x="3955" y="2443"/>
                      <a:pt x="4181" y="2216"/>
                    </a:cubicBezTo>
                    <a:cubicBezTo>
                      <a:pt x="4407" y="1990"/>
                      <a:pt x="4681" y="1876"/>
                      <a:pt x="5001" y="1876"/>
                    </a:cubicBezTo>
                    <a:cubicBezTo>
                      <a:pt x="5075" y="1875"/>
                      <a:pt x="5139" y="1849"/>
                      <a:pt x="5191" y="1797"/>
                    </a:cubicBezTo>
                    <a:close/>
                    <a:moveTo>
                      <a:pt x="10001" y="3750"/>
                    </a:moveTo>
                    <a:cubicBezTo>
                      <a:pt x="10001" y="3880"/>
                      <a:pt x="9964" y="4009"/>
                      <a:pt x="9890" y="4135"/>
                    </a:cubicBezTo>
                    <a:cubicBezTo>
                      <a:pt x="9745" y="4374"/>
                      <a:pt x="9542" y="4644"/>
                      <a:pt x="9282" y="4944"/>
                    </a:cubicBezTo>
                    <a:cubicBezTo>
                      <a:pt x="8725" y="5584"/>
                      <a:pt x="8079" y="6080"/>
                      <a:pt x="7344" y="6434"/>
                    </a:cubicBezTo>
                    <a:cubicBezTo>
                      <a:pt x="6607" y="6788"/>
                      <a:pt x="5827" y="6964"/>
                      <a:pt x="5001" y="6964"/>
                    </a:cubicBezTo>
                    <a:lnTo>
                      <a:pt x="5415" y="6226"/>
                    </a:lnTo>
                    <a:cubicBezTo>
                      <a:pt x="6204" y="6159"/>
                      <a:pt x="6934" y="5905"/>
                      <a:pt x="7605" y="5463"/>
                    </a:cubicBezTo>
                    <a:cubicBezTo>
                      <a:pt x="8276" y="5020"/>
                      <a:pt x="8837" y="4449"/>
                      <a:pt x="9287" y="3749"/>
                    </a:cubicBezTo>
                    <a:cubicBezTo>
                      <a:pt x="8859" y="3084"/>
                      <a:pt x="8335" y="2536"/>
                      <a:pt x="7714" y="2108"/>
                    </a:cubicBezTo>
                    <a:lnTo>
                      <a:pt x="8066" y="1483"/>
                    </a:lnTo>
                    <a:cubicBezTo>
                      <a:pt x="8420" y="1721"/>
                      <a:pt x="8759" y="2005"/>
                      <a:pt x="9085" y="2336"/>
                    </a:cubicBezTo>
                    <a:cubicBezTo>
                      <a:pt x="9410" y="2668"/>
                      <a:pt x="9679" y="3010"/>
                      <a:pt x="9891" y="3364"/>
                    </a:cubicBezTo>
                    <a:cubicBezTo>
                      <a:pt x="9964" y="3490"/>
                      <a:pt x="10001" y="3620"/>
                      <a:pt x="10001" y="3750"/>
                    </a:cubicBezTo>
                    <a:close/>
                    <a:moveTo>
                      <a:pt x="7501" y="3035"/>
                    </a:moveTo>
                    <a:cubicBezTo>
                      <a:pt x="7501" y="3553"/>
                      <a:pt x="7355" y="4024"/>
                      <a:pt x="7060" y="4449"/>
                    </a:cubicBezTo>
                    <a:cubicBezTo>
                      <a:pt x="6766" y="4875"/>
                      <a:pt x="6377" y="5181"/>
                      <a:pt x="5894" y="5366"/>
                    </a:cubicBezTo>
                    <a:lnTo>
                      <a:pt x="7456" y="2565"/>
                    </a:lnTo>
                    <a:cubicBezTo>
                      <a:pt x="7486" y="2734"/>
                      <a:pt x="7501" y="2890"/>
                      <a:pt x="7501" y="30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îS1îḓè">
              <a:extLst>
                <a:ext uri="{FF2B5EF4-FFF2-40B4-BE49-F238E27FC236}">
                  <a16:creationId xmlns:a16="http://schemas.microsoft.com/office/drawing/2014/main" xmlns="" id="{26445A39-1BC0-4A33-BA39-C7B572980AFA}"/>
                </a:ext>
              </a:extLst>
            </p:cNvPr>
            <p:cNvSpPr/>
            <p:nvPr/>
          </p:nvSpPr>
          <p:spPr>
            <a:xfrm>
              <a:off x="6066972" y="853406"/>
              <a:ext cx="5186935" cy="972457"/>
            </a:xfrm>
            <a:prstGeom prst="rect">
              <a:avLst/>
            </a:prstGeom>
          </p:spPr>
          <p:txBody>
            <a:bodyPr anchor="b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SzPct val="25000"/>
              </a:pPr>
              <a:r>
                <a:rPr lang="zh-CN" altLang="en-US" sz="3200" b="1" dirty="0">
                  <a:latin typeface="微软雅黑" pitchFamily="34" charset="-122"/>
                  <a:ea typeface="微软雅黑" pitchFamily="34" charset="-122"/>
                </a:rPr>
                <a:t>角膜市场现况</a:t>
              </a:r>
              <a:endParaRPr lang="en-US" altLang="zh-CN" sz="3200" b="1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îśḷiďe">
              <a:extLst>
                <a:ext uri="{FF2B5EF4-FFF2-40B4-BE49-F238E27FC236}">
                  <a16:creationId xmlns:a16="http://schemas.microsoft.com/office/drawing/2014/main" xmlns="" id="{DE64F279-6FC9-44C2-B2EE-32A695F364EF}"/>
                </a:ext>
              </a:extLst>
            </p:cNvPr>
            <p:cNvSpPr/>
            <p:nvPr/>
          </p:nvSpPr>
          <p:spPr>
            <a:xfrm>
              <a:off x="3080707" y="4794500"/>
              <a:ext cx="1204732" cy="1204732"/>
            </a:xfrm>
            <a:custGeom>
              <a:avLst/>
              <a:gdLst>
                <a:gd name="connsiteX0" fmla="*/ 707439 w 736393"/>
                <a:gd name="connsiteY0" fmla="*/ 438086 h 736393"/>
                <a:gd name="connsiteX1" fmla="*/ 438086 w 736393"/>
                <a:gd name="connsiteY1" fmla="*/ 707439 h 736393"/>
                <a:gd name="connsiteX2" fmla="*/ 298307 w 736393"/>
                <a:gd name="connsiteY2" fmla="*/ 707439 h 736393"/>
                <a:gd name="connsiteX3" fmla="*/ 28954 w 736393"/>
                <a:gd name="connsiteY3" fmla="*/ 438086 h 736393"/>
                <a:gd name="connsiteX4" fmla="*/ 28954 w 736393"/>
                <a:gd name="connsiteY4" fmla="*/ 298307 h 736393"/>
                <a:gd name="connsiteX5" fmla="*/ 298307 w 736393"/>
                <a:gd name="connsiteY5" fmla="*/ 28954 h 736393"/>
                <a:gd name="connsiteX6" fmla="*/ 438086 w 736393"/>
                <a:gd name="connsiteY6" fmla="*/ 28954 h 736393"/>
                <a:gd name="connsiteX7" fmla="*/ 707439 w 736393"/>
                <a:gd name="connsiteY7" fmla="*/ 298307 h 736393"/>
                <a:gd name="connsiteX8" fmla="*/ 707439 w 736393"/>
                <a:gd name="connsiteY8" fmla="*/ 438086 h 73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6393" h="736393">
                  <a:moveTo>
                    <a:pt x="707439" y="438086"/>
                  </a:moveTo>
                  <a:lnTo>
                    <a:pt x="438086" y="707439"/>
                  </a:lnTo>
                  <a:cubicBezTo>
                    <a:pt x="399480" y="746045"/>
                    <a:pt x="336913" y="746045"/>
                    <a:pt x="298307" y="707439"/>
                  </a:cubicBezTo>
                  <a:lnTo>
                    <a:pt x="28954" y="438086"/>
                  </a:lnTo>
                  <a:cubicBezTo>
                    <a:pt x="-9651" y="399481"/>
                    <a:pt x="-9651" y="336913"/>
                    <a:pt x="28954" y="298307"/>
                  </a:cubicBezTo>
                  <a:lnTo>
                    <a:pt x="298307" y="28954"/>
                  </a:lnTo>
                  <a:cubicBezTo>
                    <a:pt x="336913" y="-9651"/>
                    <a:pt x="399480" y="-9651"/>
                    <a:pt x="438086" y="28954"/>
                  </a:cubicBezTo>
                  <a:lnTo>
                    <a:pt x="707439" y="298307"/>
                  </a:lnTo>
                  <a:cubicBezTo>
                    <a:pt x="746044" y="336913"/>
                    <a:pt x="746044" y="399481"/>
                    <a:pt x="707439" y="438086"/>
                  </a:cubicBezTo>
                  <a:close/>
                </a:path>
              </a:pathLst>
            </a:custGeom>
            <a:solidFill>
              <a:schemeClr val="accent1"/>
            </a:solidFill>
            <a:ln w="4430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1" name="标题 21"/>
          <p:cNvSpPr txBox="1">
            <a:spLocks/>
          </p:cNvSpPr>
          <p:nvPr/>
        </p:nvSpPr>
        <p:spPr>
          <a:xfrm>
            <a:off x="254398" y="197911"/>
            <a:ext cx="10515600" cy="987520"/>
          </a:xfrm>
          <a:prstGeom prst="rect">
            <a:avLst/>
          </a:prstGeom>
        </p:spPr>
        <p:txBody>
          <a:bodyPr/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 smtClean="0">
                <a:latin typeface="微软雅黑" pitchFamily="34" charset="-122"/>
                <a:ea typeface="微软雅黑" pitchFamily="34" charset="-122"/>
              </a:rPr>
              <a:t>市场现状</a:t>
            </a:r>
            <a:endParaRPr lang="zh-CN" altLang="en-US" sz="4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9832269" y="3627503"/>
            <a:ext cx="704849" cy="44919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0681412" y="3528934"/>
            <a:ext cx="1339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急需开发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人工角膜</a:t>
            </a:r>
          </a:p>
        </p:txBody>
      </p:sp>
      <p:sp>
        <p:nvSpPr>
          <p:cNvPr id="25" name="iconfont-11420-3526773">
            <a:extLst>
              <a:ext uri="{FF2B5EF4-FFF2-40B4-BE49-F238E27FC236}">
                <a16:creationId xmlns:a16="http://schemas.microsoft.com/office/drawing/2014/main" xmlns="" id="{54405246-CCE2-4201-BBB1-D3F3EB6E740D}"/>
              </a:ext>
            </a:extLst>
          </p:cNvPr>
          <p:cNvSpPr/>
          <p:nvPr/>
        </p:nvSpPr>
        <p:spPr>
          <a:xfrm>
            <a:off x="11896119" y="3547256"/>
            <a:ext cx="121826" cy="609685"/>
          </a:xfrm>
          <a:custGeom>
            <a:avLst/>
            <a:gdLst>
              <a:gd name="T0" fmla="*/ 365 w 1828"/>
              <a:gd name="T1" fmla="*/ 5942 h 9142"/>
              <a:gd name="T2" fmla="*/ 914 w 1828"/>
              <a:gd name="T3" fmla="*/ 6400 h 9142"/>
              <a:gd name="T4" fmla="*/ 1463 w 1828"/>
              <a:gd name="T5" fmla="*/ 5942 h 9142"/>
              <a:gd name="T6" fmla="*/ 1828 w 1828"/>
              <a:gd name="T7" fmla="*/ 914 h 9142"/>
              <a:gd name="T8" fmla="*/ 914 w 1828"/>
              <a:gd name="T9" fmla="*/ 0 h 9142"/>
              <a:gd name="T10" fmla="*/ 0 w 1828"/>
              <a:gd name="T11" fmla="*/ 1005 h 9142"/>
              <a:gd name="T12" fmla="*/ 365 w 1828"/>
              <a:gd name="T13" fmla="*/ 5942 h 9142"/>
              <a:gd name="T14" fmla="*/ 914 w 1828"/>
              <a:gd name="T15" fmla="*/ 7314 h 9142"/>
              <a:gd name="T16" fmla="*/ 0 w 1828"/>
              <a:gd name="T17" fmla="*/ 8228 h 9142"/>
              <a:gd name="T18" fmla="*/ 914 w 1828"/>
              <a:gd name="T19" fmla="*/ 9142 h 9142"/>
              <a:gd name="T20" fmla="*/ 1828 w 1828"/>
              <a:gd name="T21" fmla="*/ 8228 h 9142"/>
              <a:gd name="T22" fmla="*/ 914 w 1828"/>
              <a:gd name="T23" fmla="*/ 7314 h 9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828" h="9142">
                <a:moveTo>
                  <a:pt x="365" y="5942"/>
                </a:moveTo>
                <a:cubicBezTo>
                  <a:pt x="457" y="6217"/>
                  <a:pt x="640" y="6400"/>
                  <a:pt x="914" y="6400"/>
                </a:cubicBezTo>
                <a:cubicBezTo>
                  <a:pt x="1188" y="6400"/>
                  <a:pt x="1371" y="6217"/>
                  <a:pt x="1463" y="5942"/>
                </a:cubicBezTo>
                <a:lnTo>
                  <a:pt x="1828" y="914"/>
                </a:lnTo>
                <a:cubicBezTo>
                  <a:pt x="1828" y="365"/>
                  <a:pt x="1371" y="0"/>
                  <a:pt x="914" y="0"/>
                </a:cubicBezTo>
                <a:cubicBezTo>
                  <a:pt x="365" y="0"/>
                  <a:pt x="0" y="457"/>
                  <a:pt x="0" y="1005"/>
                </a:cubicBezTo>
                <a:lnTo>
                  <a:pt x="365" y="5942"/>
                </a:lnTo>
                <a:close/>
                <a:moveTo>
                  <a:pt x="914" y="7314"/>
                </a:moveTo>
                <a:cubicBezTo>
                  <a:pt x="365" y="7314"/>
                  <a:pt x="0" y="7680"/>
                  <a:pt x="0" y="8228"/>
                </a:cubicBezTo>
                <a:cubicBezTo>
                  <a:pt x="0" y="8777"/>
                  <a:pt x="365" y="9142"/>
                  <a:pt x="914" y="9142"/>
                </a:cubicBezTo>
                <a:cubicBezTo>
                  <a:pt x="1463" y="9142"/>
                  <a:pt x="1828" y="8777"/>
                  <a:pt x="1828" y="8228"/>
                </a:cubicBezTo>
                <a:cubicBezTo>
                  <a:pt x="1828" y="7680"/>
                  <a:pt x="1463" y="7314"/>
                  <a:pt x="914" y="73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59619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1130300"/>
            <a:ext cx="12192000" cy="4847567"/>
            <a:chOff x="0" y="1130300"/>
            <a:chExt cx="12192000" cy="4847567"/>
          </a:xfrm>
        </p:grpSpPr>
        <p:sp>
          <p:nvSpPr>
            <p:cNvPr id="5" name="圆角矩形 4">
              <a:extLst>
                <a:ext uri="{FF2B5EF4-FFF2-40B4-BE49-F238E27FC236}">
                  <a16:creationId xmlns:a16="http://schemas.microsoft.com/office/drawing/2014/main" xmlns="" id="{E22ACAF7-5F95-4405-89D9-9432AD5E732B}"/>
                </a:ext>
              </a:extLst>
            </p:cNvPr>
            <p:cNvSpPr/>
            <p:nvPr/>
          </p:nvSpPr>
          <p:spPr>
            <a:xfrm>
              <a:off x="0" y="1130300"/>
              <a:ext cx="12192000" cy="2832100"/>
            </a:xfrm>
            <a:prstGeom prst="roundRect">
              <a:avLst>
                <a:gd name="adj" fmla="val 0"/>
              </a:avLst>
            </a:prstGeom>
            <a:blipFill>
              <a:blip r:embed="rId2"/>
              <a:srcRect/>
              <a:stretch>
                <a:fillRect t="-16896" b="-16746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868EDCC-A879-40D6-A2D0-463F0F2F5195}"/>
                </a:ext>
              </a:extLst>
            </p:cNvPr>
            <p:cNvSpPr/>
            <p:nvPr/>
          </p:nvSpPr>
          <p:spPr>
            <a:xfrm>
              <a:off x="673608" y="4916038"/>
              <a:ext cx="2813823" cy="106182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t" anchorCtr="0">
              <a:spAutoFit/>
            </a:bodyPr>
            <a:lstStyle/>
            <a:p>
              <a:pPr marR="0" lvl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defRPr/>
              </a:pPr>
              <a:r>
                <a:rPr lang="en-US" altLang="zh-CN" sz="1050" dirty="0">
                  <a:latin typeface="微软雅黑" pitchFamily="34" charset="-122"/>
                  <a:ea typeface="微软雅黑" pitchFamily="34" charset="-122"/>
                </a:rPr>
                <a:t>1.</a:t>
              </a: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结构优势：超多孔结构，活性细胞粘附和增殖，上皮化与组织再生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  <a:p>
              <a:pPr marR="0" lvl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defRPr/>
              </a:pPr>
              <a:r>
                <a:rPr lang="en-US" altLang="zh-CN" sz="1050" dirty="0">
                  <a:latin typeface="微软雅黑" pitchFamily="34" charset="-122"/>
                  <a:ea typeface="微软雅黑" pitchFamily="34" charset="-122"/>
                </a:rPr>
                <a:t>2.</a:t>
              </a: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关键技术：最小化免疫反应，无需捐赠角膜，可进行全层角膜移植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文本框 23">
              <a:extLst>
                <a:ext uri="{FF2B5EF4-FFF2-40B4-BE49-F238E27FC236}">
                  <a16:creationId xmlns:a16="http://schemas.microsoft.com/office/drawing/2014/main" xmlns="" id="{4AC251B0-38F9-40A8-A31F-53524E623CC6}"/>
                </a:ext>
              </a:extLst>
            </p:cNvPr>
            <p:cNvSpPr txBox="1"/>
            <p:nvPr/>
          </p:nvSpPr>
          <p:spPr>
            <a:xfrm>
              <a:off x="673608" y="4406340"/>
              <a:ext cx="2661811" cy="461665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algn="ctr" defTabSz="914354">
                <a:defRPr sz="1400" b="1">
                  <a:solidFill>
                    <a:schemeClr val="tx1">
                      <a:lumMod val="90000"/>
                      <a:lumOff val="10000"/>
                    </a:schemeClr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结构优势</a:t>
              </a:r>
              <a:endParaRPr lang="en-US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7598A1CD-1E27-4781-94BD-BCE5209C54BF}"/>
                </a:ext>
              </a:extLst>
            </p:cNvPr>
            <p:cNvGrpSpPr/>
            <p:nvPr/>
          </p:nvGrpSpPr>
          <p:grpSpPr>
            <a:xfrm>
              <a:off x="1769870" y="3743680"/>
              <a:ext cx="469288" cy="420914"/>
              <a:chOff x="2060567" y="2750457"/>
              <a:chExt cx="469288" cy="420914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F1518B19-3524-48AA-A49F-C586D118A091}"/>
                  </a:ext>
                </a:extLst>
              </p:cNvPr>
              <p:cNvSpPr/>
              <p:nvPr/>
            </p:nvSpPr>
            <p:spPr>
              <a:xfrm rot="18900000">
                <a:off x="2084754" y="2750457"/>
                <a:ext cx="420914" cy="420914"/>
              </a:xfrm>
              <a:prstGeom prst="rect">
                <a:avLst/>
              </a:prstGeom>
              <a:solidFill>
                <a:srgbClr val="00B0F0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文本框 35">
                <a:extLst>
                  <a:ext uri="{FF2B5EF4-FFF2-40B4-BE49-F238E27FC236}">
                    <a16:creationId xmlns:a16="http://schemas.microsoft.com/office/drawing/2014/main" xmlns="" id="{09B611E2-B9D2-45A9-9BF5-AEF1C0A3A992}"/>
                  </a:ext>
                </a:extLst>
              </p:cNvPr>
              <p:cNvSpPr txBox="1"/>
              <p:nvPr/>
            </p:nvSpPr>
            <p:spPr>
              <a:xfrm>
                <a:off x="2060567" y="2760859"/>
                <a:ext cx="469288" cy="40011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altLang="zh-CN" sz="2000" dirty="0">
                    <a:solidFill>
                      <a:srgbClr val="FFFFFF"/>
                    </a:solidFill>
                  </a:rPr>
                  <a:t>01</a:t>
                </a: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DEBB376-9930-412A-AC41-859E0DDDAC06}"/>
                </a:ext>
              </a:extLst>
            </p:cNvPr>
            <p:cNvGrpSpPr/>
            <p:nvPr/>
          </p:nvGrpSpPr>
          <p:grpSpPr>
            <a:xfrm>
              <a:off x="4641421" y="3738095"/>
              <a:ext cx="2813822" cy="2239772"/>
              <a:chOff x="4641421" y="3738095"/>
              <a:chExt cx="2813822" cy="223977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0C4CB707-77A7-4997-A7AF-BDF746567EEB}"/>
                  </a:ext>
                </a:extLst>
              </p:cNvPr>
              <p:cNvSpPr/>
              <p:nvPr/>
            </p:nvSpPr>
            <p:spPr>
              <a:xfrm>
                <a:off x="4641421" y="4916038"/>
                <a:ext cx="2813822" cy="106182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anchor="t" anchorCtr="0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050" dirty="0">
                    <a:latin typeface="微软雅黑" pitchFamily="34" charset="-122"/>
                    <a:ea typeface="微软雅黑" pitchFamily="34" charset="-122"/>
                  </a:rPr>
                  <a:t>1</a:t>
                </a:r>
                <a:r>
                  <a:rPr kumimoji="0" lang="en-US" altLang="zh-CN" sz="105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.</a:t>
                </a:r>
                <a:r>
                  <a:rPr lang="zh-CN" altLang="en-US" sz="1050" dirty="0">
                    <a:latin typeface="微软雅黑" pitchFamily="34" charset="-122"/>
                    <a:ea typeface="微软雅黑" pitchFamily="34" charset="-122"/>
                  </a:rPr>
                  <a:t>融合性：</a:t>
                </a:r>
                <a:r>
                  <a:rPr kumimoji="0" lang="en-US" altLang="zh-CN" sz="105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2019</a:t>
                </a:r>
                <a:r>
                  <a:rPr kumimoji="0" lang="zh-CN" altLang="en-US" sz="105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年在兔子和灵长类动物的实验上获得成功，无任何炎症反应</a:t>
                </a:r>
                <a:r>
                  <a:rPr kumimoji="0" lang="en-US" altLang="zh-CN" sz="105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,</a:t>
                </a:r>
                <a:r>
                  <a:rPr kumimoji="0" lang="zh-CN" altLang="en-US" sz="1050" b="0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</a:rPr>
                  <a:t>与周边组织成功融合，眼球没有诱发结构变化及炎症</a:t>
                </a:r>
                <a:endPara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endParaRPr>
              </a:p>
              <a:p>
                <a:pPr defTabSz="913765">
                  <a:lnSpc>
                    <a:spcPct val="150000"/>
                  </a:lnSpc>
                  <a:buSzPct val="25000"/>
                  <a:defRPr/>
                </a:pPr>
                <a:r>
                  <a:rPr lang="en-US" altLang="zh-CN" sz="1050" dirty="0">
                    <a:latin typeface="微软雅黑" pitchFamily="34" charset="-122"/>
                    <a:ea typeface="微软雅黑" pitchFamily="34" charset="-122"/>
                  </a:rPr>
                  <a:t>2.</a:t>
                </a:r>
                <a:r>
                  <a:rPr lang="zh-CN" altLang="en-US" sz="1050" dirty="0">
                    <a:latin typeface="微软雅黑" pitchFamily="34" charset="-122"/>
                    <a:ea typeface="微软雅黑" pitchFamily="34" charset="-122"/>
                  </a:rPr>
                  <a:t>缝合性好，物性优秀</a:t>
                </a:r>
                <a:endParaRPr lang="en-US" altLang="zh-CN" sz="105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6" name="文本框 38">
                <a:extLst>
                  <a:ext uri="{FF2B5EF4-FFF2-40B4-BE49-F238E27FC236}">
                    <a16:creationId xmlns:a16="http://schemas.microsoft.com/office/drawing/2014/main" xmlns="" id="{194DFF75-7194-4202-9938-A5424B82FB62}"/>
                  </a:ext>
                </a:extLst>
              </p:cNvPr>
              <p:cNvSpPr txBox="1"/>
              <p:nvPr/>
            </p:nvSpPr>
            <p:spPr>
              <a:xfrm>
                <a:off x="4641421" y="4419412"/>
                <a:ext cx="2661810" cy="461665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sz="2400" dirty="0">
                    <a:solidFill>
                      <a:schemeClr val="tx1"/>
                    </a:solidFill>
                    <a:latin typeface="微软雅黑" pitchFamily="34" charset="-122"/>
                    <a:ea typeface="微软雅黑" pitchFamily="34" charset="-122"/>
                  </a:rPr>
                  <a:t>产品性能</a:t>
                </a:r>
                <a:endParaRPr lang="en-US" altLang="zh-CN" sz="2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E0589532-C7D2-47C7-A49E-B77DBC0F88B1}"/>
                  </a:ext>
                </a:extLst>
              </p:cNvPr>
              <p:cNvGrpSpPr/>
              <p:nvPr/>
            </p:nvGrpSpPr>
            <p:grpSpPr>
              <a:xfrm>
                <a:off x="5737682" y="3738095"/>
                <a:ext cx="470000" cy="420914"/>
                <a:chOff x="2060567" y="2750457"/>
                <a:chExt cx="470000" cy="420914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xmlns="" id="{3B6343ED-548C-423C-A138-BDD2D553DCEB}"/>
                    </a:ext>
                  </a:extLst>
                </p:cNvPr>
                <p:cNvSpPr/>
                <p:nvPr/>
              </p:nvSpPr>
              <p:spPr>
                <a:xfrm rot="18900000">
                  <a:off x="2084754" y="2750457"/>
                  <a:ext cx="420914" cy="420914"/>
                </a:xfrm>
                <a:prstGeom prst="rect">
                  <a:avLst/>
                </a:prstGeom>
                <a:solidFill>
                  <a:srgbClr val="92D050"/>
                </a:solidFill>
                <a:ln w="12700" cap="rnd">
                  <a:noFill/>
                  <a:prstDash val="solid"/>
                  <a:round/>
                  <a:headEnd/>
                  <a:tailEnd/>
                </a:ln>
                <a:effectLst>
                  <a:outerShdw blurRad="254000" dist="127000" algn="ctr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rmAutofit/>
                </a:bodyPr>
                <a:lstStyle/>
                <a:p>
                  <a:pPr algn="ctr" defTabSz="914354"/>
                  <a:endParaRPr lang="zh-CN" altLang="en-US" sz="20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文本框 41">
                  <a:extLst>
                    <a:ext uri="{FF2B5EF4-FFF2-40B4-BE49-F238E27FC236}">
                      <a16:creationId xmlns:a16="http://schemas.microsoft.com/office/drawing/2014/main" xmlns="" id="{1088B5F9-1E40-4435-8972-BEC255B69788}"/>
                    </a:ext>
                  </a:extLst>
                </p:cNvPr>
                <p:cNvSpPr txBox="1"/>
                <p:nvPr/>
              </p:nvSpPr>
              <p:spPr>
                <a:xfrm>
                  <a:off x="2060567" y="2760859"/>
                  <a:ext cx="470000" cy="400110"/>
                </a:xfrm>
                <a:prstGeom prst="rect">
                  <a:avLst/>
                </a:prstGeom>
                <a:noFill/>
                <a:ln w="12700" cap="rnd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zh-CN"/>
                  </a:defPPr>
                  <a:lvl1pPr algn="ctr" defTabSz="914354">
                    <a:defRPr sz="1400" b="1">
                      <a:solidFill>
                        <a:schemeClr val="tx1">
                          <a:lumMod val="90000"/>
                          <a:lumOff val="10000"/>
                        </a:schemeClr>
                      </a:solidFill>
                    </a:defRPr>
                  </a:lvl1pPr>
                  <a:lvl2pPr>
                    <a:defRPr>
                      <a:solidFill>
                        <a:schemeClr val="lt1"/>
                      </a:solidFill>
                    </a:defRPr>
                  </a:lvl2pPr>
                  <a:lvl3pPr>
                    <a:defRPr>
                      <a:solidFill>
                        <a:schemeClr val="lt1"/>
                      </a:solidFill>
                    </a:defRPr>
                  </a:lvl3pPr>
                  <a:lvl4pPr>
                    <a:defRPr>
                      <a:solidFill>
                        <a:schemeClr val="lt1"/>
                      </a:solidFill>
                    </a:defRPr>
                  </a:lvl4pPr>
                  <a:lvl5pPr>
                    <a:defRPr>
                      <a:solidFill>
                        <a:schemeClr val="lt1"/>
                      </a:solidFill>
                    </a:defRPr>
                  </a:lvl5pPr>
                  <a:lvl6pPr>
                    <a:defRPr>
                      <a:solidFill>
                        <a:schemeClr val="lt1"/>
                      </a:solidFill>
                    </a:defRPr>
                  </a:lvl6pPr>
                  <a:lvl7pPr>
                    <a:defRPr>
                      <a:solidFill>
                        <a:schemeClr val="lt1"/>
                      </a:solidFill>
                    </a:defRPr>
                  </a:lvl7pPr>
                  <a:lvl8pPr>
                    <a:defRPr>
                      <a:solidFill>
                        <a:schemeClr val="lt1"/>
                      </a:solidFill>
                    </a:defRPr>
                  </a:lvl8pPr>
                  <a:lvl9pPr>
                    <a:defRPr>
                      <a:solidFill>
                        <a:schemeClr val="lt1"/>
                      </a:solidFill>
                    </a:defRPr>
                  </a:lvl9pPr>
                </a:lstStyle>
                <a:p>
                  <a:pPr algn="l"/>
                  <a:r>
                    <a:rPr lang="en-US" altLang="zh-CN" sz="2000" dirty="0">
                      <a:solidFill>
                        <a:srgbClr val="FFFFFF"/>
                      </a:solidFill>
                    </a:rPr>
                    <a:t>02</a:t>
                  </a:r>
                </a:p>
              </p:txBody>
            </p:sp>
          </p:grp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DE6ABF62-50E0-4589-8270-684CEA70364B}"/>
                </a:ext>
              </a:extLst>
            </p:cNvPr>
            <p:cNvSpPr/>
            <p:nvPr/>
          </p:nvSpPr>
          <p:spPr>
            <a:xfrm>
              <a:off x="8609234" y="4929110"/>
              <a:ext cx="2813822" cy="81945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anchor="t" anchorCtr="0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en-US" altLang="zh-CN" sz="105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1. 100%</a:t>
              </a: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合成高分子材料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  <a:p>
              <a:pPr lvl="0" defTabSz="913765">
                <a:lnSpc>
                  <a:spcPct val="150000"/>
                </a:lnSpc>
                <a:buSzPct val="25000"/>
                <a:defRPr/>
              </a:pPr>
              <a:r>
                <a:rPr lang="en-US" altLang="zh-CN" sz="1050" dirty="0">
                  <a:latin typeface="微软雅黑" pitchFamily="34" charset="-122"/>
                  <a:ea typeface="微软雅黑" pitchFamily="34" charset="-122"/>
                </a:rPr>
                <a:t>2. 2021</a:t>
              </a: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年</a:t>
              </a:r>
              <a:r>
                <a:rPr lang="en-US" altLang="zh-CN" sz="1050" dirty="0">
                  <a:latin typeface="微软雅黑" pitchFamily="34" charset="-122"/>
                  <a:ea typeface="微软雅黑" pitchFamily="34" charset="-122"/>
                </a:rPr>
                <a:t>12</a:t>
              </a: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月计划在首尔牙山医院开展人体的临床实验</a:t>
              </a:r>
              <a:r>
                <a:rPr lang="en-US" altLang="zh-CN" sz="1050" dirty="0">
                  <a:latin typeface="微软雅黑" pitchFamily="34" charset="-122"/>
                  <a:ea typeface="微软雅黑" pitchFamily="34" charset="-122"/>
                </a:rPr>
                <a:t> </a:t>
              </a:r>
              <a:endParaRPr kumimoji="0" lang="en-US" altLang="zh-CN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文本框 44">
              <a:extLst>
                <a:ext uri="{FF2B5EF4-FFF2-40B4-BE49-F238E27FC236}">
                  <a16:creationId xmlns:a16="http://schemas.microsoft.com/office/drawing/2014/main" xmlns="" id="{3CDD1CA2-1563-4A56-8FDB-EAB78FA6B432}"/>
                </a:ext>
              </a:extLst>
            </p:cNvPr>
            <p:cNvSpPr txBox="1"/>
            <p:nvPr/>
          </p:nvSpPr>
          <p:spPr>
            <a:xfrm>
              <a:off x="8609233" y="4419412"/>
              <a:ext cx="2661809" cy="461665"/>
            </a:xfrm>
            <a:prstGeom prst="rect">
              <a:avLst/>
            </a:prstGeom>
            <a:noFill/>
            <a:ln w="12700" cap="rnd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zh-CN"/>
              </a:defPPr>
              <a:lvl1pPr algn="ctr" defTabSz="914354">
                <a:defRPr sz="1400" b="1">
                  <a:solidFill>
                    <a:schemeClr val="tx1">
                      <a:lumMod val="90000"/>
                      <a:lumOff val="10000"/>
                    </a:schemeClr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400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安全性</a:t>
              </a:r>
              <a:endParaRPr lang="en-US" altLang="zh-CN" sz="2400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3C56EE6C-E491-4B37-B51D-5CF8171F9DE5}"/>
                </a:ext>
              </a:extLst>
            </p:cNvPr>
            <p:cNvGrpSpPr/>
            <p:nvPr/>
          </p:nvGrpSpPr>
          <p:grpSpPr>
            <a:xfrm>
              <a:off x="9705495" y="3738095"/>
              <a:ext cx="470000" cy="420914"/>
              <a:chOff x="2060567" y="2750457"/>
              <a:chExt cx="470000" cy="420914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CBEA3939-C6AE-45D6-ADD9-194D95D35E9C}"/>
                  </a:ext>
                </a:extLst>
              </p:cNvPr>
              <p:cNvSpPr/>
              <p:nvPr/>
            </p:nvSpPr>
            <p:spPr>
              <a:xfrm rot="18900000">
                <a:off x="2084754" y="2750457"/>
                <a:ext cx="420914" cy="42091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914354"/>
                <a:endParaRPr lang="zh-CN" altLang="en-US" sz="14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文本框 55">
                <a:extLst>
                  <a:ext uri="{FF2B5EF4-FFF2-40B4-BE49-F238E27FC236}">
                    <a16:creationId xmlns:a16="http://schemas.microsoft.com/office/drawing/2014/main" xmlns="" id="{BC929F3C-0006-4A99-82E0-5B07715508E5}"/>
                  </a:ext>
                </a:extLst>
              </p:cNvPr>
              <p:cNvSpPr txBox="1"/>
              <p:nvPr/>
            </p:nvSpPr>
            <p:spPr>
              <a:xfrm>
                <a:off x="2060567" y="2760859"/>
                <a:ext cx="470000" cy="400110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altLang="zh-CN" sz="2000" dirty="0">
                    <a:solidFill>
                      <a:srgbClr val="FFFFFF"/>
                    </a:solidFill>
                  </a:rPr>
                  <a:t>03</a:t>
                </a:r>
              </a:p>
            </p:txBody>
          </p:sp>
        </p:grpSp>
      </p:grpSp>
      <p:sp>
        <p:nvSpPr>
          <p:cNvPr id="22" name="矩形 21"/>
          <p:cNvSpPr/>
          <p:nvPr/>
        </p:nvSpPr>
        <p:spPr>
          <a:xfrm>
            <a:off x="3697747" y="6419856"/>
            <a:ext cx="4796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合作意向：机器与技术共同转移 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 or 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引进投资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745" y="140247"/>
            <a:ext cx="1324178" cy="423737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48239" y="140247"/>
            <a:ext cx="31871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技术优势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194058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67470" y="245661"/>
            <a:ext cx="11824530" cy="6612340"/>
            <a:chOff x="367470" y="648157"/>
            <a:chExt cx="11824530" cy="6209843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4175CEEA-A48A-4B89-BCA9-C4C347D582BC}"/>
                </a:ext>
              </a:extLst>
            </p:cNvPr>
            <p:cNvGrpSpPr/>
            <p:nvPr/>
          </p:nvGrpSpPr>
          <p:grpSpPr>
            <a:xfrm rot="5400000">
              <a:off x="913506" y="102121"/>
              <a:ext cx="787878" cy="1879950"/>
              <a:chOff x="8874604" y="4540797"/>
              <a:chExt cx="787878" cy="1879950"/>
            </a:xfrm>
            <a:solidFill>
              <a:schemeClr val="tx1">
                <a:lumMod val="50000"/>
                <a:lumOff val="50000"/>
                <a:alpha val="12000"/>
              </a:schemeClr>
            </a:solidFill>
          </p:grpSpPr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263EB251-941C-4C4E-87F8-402898897C0F}"/>
                  </a:ext>
                </a:extLst>
              </p:cNvPr>
              <p:cNvSpPr/>
              <p:nvPr/>
            </p:nvSpPr>
            <p:spPr>
              <a:xfrm>
                <a:off x="8874604" y="454079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586BA067-4AF3-490C-9730-38F3D5B25118}"/>
                  </a:ext>
                </a:extLst>
              </p:cNvPr>
              <p:cNvSpPr/>
              <p:nvPr/>
            </p:nvSpPr>
            <p:spPr>
              <a:xfrm>
                <a:off x="9059427" y="454079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8CE5F936-813D-4A53-AA36-C25BAC8A6303}"/>
                  </a:ext>
                </a:extLst>
              </p:cNvPr>
              <p:cNvSpPr/>
              <p:nvPr/>
            </p:nvSpPr>
            <p:spPr>
              <a:xfrm>
                <a:off x="9244250" y="454079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xmlns="" id="{F1478283-F3C1-4958-B015-4A0E17D7D3BA}"/>
                  </a:ext>
                </a:extLst>
              </p:cNvPr>
              <p:cNvSpPr/>
              <p:nvPr/>
            </p:nvSpPr>
            <p:spPr>
              <a:xfrm>
                <a:off x="9429218" y="454079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DCB487F3-FD70-443B-8008-BA047CED0A6D}"/>
                  </a:ext>
                </a:extLst>
              </p:cNvPr>
              <p:cNvSpPr/>
              <p:nvPr/>
            </p:nvSpPr>
            <p:spPr>
              <a:xfrm>
                <a:off x="9614042" y="454079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46562390-BA32-4F8E-B5B1-BA44C80B17A7}"/>
                  </a:ext>
                </a:extLst>
              </p:cNvPr>
              <p:cNvSpPr/>
              <p:nvPr/>
            </p:nvSpPr>
            <p:spPr>
              <a:xfrm>
                <a:off x="8874604" y="47450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68666A31-04E1-44AE-90AA-B83685D3F488}"/>
                  </a:ext>
                </a:extLst>
              </p:cNvPr>
              <p:cNvSpPr/>
              <p:nvPr/>
            </p:nvSpPr>
            <p:spPr>
              <a:xfrm>
                <a:off x="9059427" y="47450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A5DDB5A0-9593-452F-9A6F-34479D40D654}"/>
                  </a:ext>
                </a:extLst>
              </p:cNvPr>
              <p:cNvSpPr/>
              <p:nvPr/>
            </p:nvSpPr>
            <p:spPr>
              <a:xfrm>
                <a:off x="9244250" y="47450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428AC1CD-452C-435E-B390-A66F2FFE9AB9}"/>
                  </a:ext>
                </a:extLst>
              </p:cNvPr>
              <p:cNvSpPr/>
              <p:nvPr/>
            </p:nvSpPr>
            <p:spPr>
              <a:xfrm>
                <a:off x="9429218" y="47450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6EC149AF-15FE-485D-ABC4-1BA1F47065A9}"/>
                  </a:ext>
                </a:extLst>
              </p:cNvPr>
              <p:cNvSpPr/>
              <p:nvPr/>
            </p:nvSpPr>
            <p:spPr>
              <a:xfrm>
                <a:off x="9614042" y="47450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2D38A8AC-5F78-44F9-A95D-D2D36383B711}"/>
                  </a:ext>
                </a:extLst>
              </p:cNvPr>
              <p:cNvSpPr/>
              <p:nvPr/>
            </p:nvSpPr>
            <p:spPr>
              <a:xfrm>
                <a:off x="8874604" y="494936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5856E2A8-3031-49CF-873E-6FD0729726A2}"/>
                  </a:ext>
                </a:extLst>
              </p:cNvPr>
              <p:cNvSpPr/>
              <p:nvPr/>
            </p:nvSpPr>
            <p:spPr>
              <a:xfrm>
                <a:off x="9059427" y="494936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xmlns="" id="{D8657D83-C016-498F-BCF7-181B9B75870D}"/>
                  </a:ext>
                </a:extLst>
              </p:cNvPr>
              <p:cNvSpPr/>
              <p:nvPr/>
            </p:nvSpPr>
            <p:spPr>
              <a:xfrm>
                <a:off x="9244250" y="494936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xmlns="" id="{B8BD3129-7AFC-4FA3-9331-8FBAE8BA0C6C}"/>
                  </a:ext>
                </a:extLst>
              </p:cNvPr>
              <p:cNvSpPr/>
              <p:nvPr/>
            </p:nvSpPr>
            <p:spPr>
              <a:xfrm>
                <a:off x="9429218" y="494936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39" name="椭圆 38">
                <a:extLst>
                  <a:ext uri="{FF2B5EF4-FFF2-40B4-BE49-F238E27FC236}">
                    <a16:creationId xmlns:a16="http://schemas.microsoft.com/office/drawing/2014/main" xmlns="" id="{30C6A7AD-F0C1-4616-B1E7-36AF55661F7B}"/>
                  </a:ext>
                </a:extLst>
              </p:cNvPr>
              <p:cNvSpPr/>
              <p:nvPr/>
            </p:nvSpPr>
            <p:spPr>
              <a:xfrm>
                <a:off x="9614042" y="494936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0" name="椭圆 39">
                <a:extLst>
                  <a:ext uri="{FF2B5EF4-FFF2-40B4-BE49-F238E27FC236}">
                    <a16:creationId xmlns:a16="http://schemas.microsoft.com/office/drawing/2014/main" xmlns="" id="{620005CD-0A03-47C9-B8D5-726A34ADEBCE}"/>
                  </a:ext>
                </a:extLst>
              </p:cNvPr>
              <p:cNvSpPr/>
              <p:nvPr/>
            </p:nvSpPr>
            <p:spPr>
              <a:xfrm>
                <a:off x="8874604" y="5153655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1" name="椭圆 40">
                <a:extLst>
                  <a:ext uri="{FF2B5EF4-FFF2-40B4-BE49-F238E27FC236}">
                    <a16:creationId xmlns:a16="http://schemas.microsoft.com/office/drawing/2014/main" xmlns="" id="{1D2B9422-A336-4E31-B6C6-F6A0F90321C6}"/>
                  </a:ext>
                </a:extLst>
              </p:cNvPr>
              <p:cNvSpPr/>
              <p:nvPr/>
            </p:nvSpPr>
            <p:spPr>
              <a:xfrm>
                <a:off x="9059427" y="5153655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="" id="{9A4D8785-0767-4956-BF20-0BEC058CC263}"/>
                  </a:ext>
                </a:extLst>
              </p:cNvPr>
              <p:cNvSpPr/>
              <p:nvPr/>
            </p:nvSpPr>
            <p:spPr>
              <a:xfrm>
                <a:off x="9244250" y="5153655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="" id="{58577415-2E4A-41F4-9763-141D45246A1D}"/>
                  </a:ext>
                </a:extLst>
              </p:cNvPr>
              <p:cNvSpPr/>
              <p:nvPr/>
            </p:nvSpPr>
            <p:spPr>
              <a:xfrm>
                <a:off x="9429218" y="5153655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="" id="{3C8E3D89-08FB-447D-AE12-7DBB9EC45BBB}"/>
                  </a:ext>
                </a:extLst>
              </p:cNvPr>
              <p:cNvSpPr/>
              <p:nvPr/>
            </p:nvSpPr>
            <p:spPr>
              <a:xfrm>
                <a:off x="9614042" y="5153655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xmlns="" id="{D42C663C-08F5-4813-92CE-55E9BA4538B1}"/>
                  </a:ext>
                </a:extLst>
              </p:cNvPr>
              <p:cNvSpPr/>
              <p:nvPr/>
            </p:nvSpPr>
            <p:spPr>
              <a:xfrm>
                <a:off x="8874604" y="535794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6A89948B-B115-4F4A-946E-76D62A22525B}"/>
                  </a:ext>
                </a:extLst>
              </p:cNvPr>
              <p:cNvSpPr/>
              <p:nvPr/>
            </p:nvSpPr>
            <p:spPr>
              <a:xfrm>
                <a:off x="9059427" y="535794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xmlns="" id="{6C1F5035-AD6F-41A6-8F0F-9FD4922A5608}"/>
                  </a:ext>
                </a:extLst>
              </p:cNvPr>
              <p:cNvSpPr/>
              <p:nvPr/>
            </p:nvSpPr>
            <p:spPr>
              <a:xfrm>
                <a:off x="9244250" y="535794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xmlns="" id="{FAE5D519-78EC-47C6-8FDF-22FA7B551BEE}"/>
                  </a:ext>
                </a:extLst>
              </p:cNvPr>
              <p:cNvSpPr/>
              <p:nvPr/>
            </p:nvSpPr>
            <p:spPr>
              <a:xfrm>
                <a:off x="9429218" y="535794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F5081280-9C69-441B-93D1-F7E90B3FE58F}"/>
                  </a:ext>
                </a:extLst>
              </p:cNvPr>
              <p:cNvSpPr/>
              <p:nvPr/>
            </p:nvSpPr>
            <p:spPr>
              <a:xfrm>
                <a:off x="9614042" y="535794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91D9AAB8-77FE-45B9-8ED4-D0C918F91DE2}"/>
                  </a:ext>
                </a:extLst>
              </p:cNvPr>
              <p:cNvSpPr/>
              <p:nvPr/>
            </p:nvSpPr>
            <p:spPr>
              <a:xfrm>
                <a:off x="8874604" y="556222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8777F773-0D95-4098-86FD-6C27E14F48B2}"/>
                  </a:ext>
                </a:extLst>
              </p:cNvPr>
              <p:cNvSpPr/>
              <p:nvPr/>
            </p:nvSpPr>
            <p:spPr>
              <a:xfrm>
                <a:off x="9059427" y="556222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83159120-8BF7-4BBC-8558-FB4CCE7A5872}"/>
                  </a:ext>
                </a:extLst>
              </p:cNvPr>
              <p:cNvSpPr/>
              <p:nvPr/>
            </p:nvSpPr>
            <p:spPr>
              <a:xfrm>
                <a:off x="9244250" y="556222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94F4C3D5-C14A-4233-AD3C-B681621C6A15}"/>
                  </a:ext>
                </a:extLst>
              </p:cNvPr>
              <p:cNvSpPr/>
              <p:nvPr/>
            </p:nvSpPr>
            <p:spPr>
              <a:xfrm>
                <a:off x="9429218" y="556222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E1B1843E-DC6E-42A9-99EA-2298DEC00053}"/>
                  </a:ext>
                </a:extLst>
              </p:cNvPr>
              <p:cNvSpPr/>
              <p:nvPr/>
            </p:nvSpPr>
            <p:spPr>
              <a:xfrm>
                <a:off x="9614042" y="556222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85D35975-38B1-4C3A-A97E-ED977705DB37}"/>
                  </a:ext>
                </a:extLst>
              </p:cNvPr>
              <p:cNvSpPr/>
              <p:nvPr/>
            </p:nvSpPr>
            <p:spPr>
              <a:xfrm>
                <a:off x="8874604" y="57647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xmlns="" id="{36EC54C3-75CC-4201-B62A-4370DBFE995A}"/>
                  </a:ext>
                </a:extLst>
              </p:cNvPr>
              <p:cNvSpPr/>
              <p:nvPr/>
            </p:nvSpPr>
            <p:spPr>
              <a:xfrm>
                <a:off x="9059427" y="57647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xmlns="" id="{A89147C0-B8BC-44AE-BB4D-2D6E9CBC9B37}"/>
                  </a:ext>
                </a:extLst>
              </p:cNvPr>
              <p:cNvSpPr/>
              <p:nvPr/>
            </p:nvSpPr>
            <p:spPr>
              <a:xfrm>
                <a:off x="9244250" y="57647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xmlns="" id="{40CEDAE3-BFF3-4FCC-9FE8-F59C751456B4}"/>
                  </a:ext>
                </a:extLst>
              </p:cNvPr>
              <p:cNvSpPr/>
              <p:nvPr/>
            </p:nvSpPr>
            <p:spPr>
              <a:xfrm>
                <a:off x="9429218" y="57647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xmlns="" id="{83A347DB-C2E6-4BE3-B47C-4BDE64F2B87A}"/>
                  </a:ext>
                </a:extLst>
              </p:cNvPr>
              <p:cNvSpPr/>
              <p:nvPr/>
            </p:nvSpPr>
            <p:spPr>
              <a:xfrm>
                <a:off x="9614042" y="5764783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xmlns="" id="{76E1518A-D7D5-4303-9353-B9F5B4E7E811}"/>
                  </a:ext>
                </a:extLst>
              </p:cNvPr>
              <p:cNvSpPr/>
              <p:nvPr/>
            </p:nvSpPr>
            <p:spPr>
              <a:xfrm>
                <a:off x="8874604" y="596733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xmlns="" id="{D0C81F14-B05C-4B41-A438-5586BA30D4CF}"/>
                  </a:ext>
                </a:extLst>
              </p:cNvPr>
              <p:cNvSpPr/>
              <p:nvPr/>
            </p:nvSpPr>
            <p:spPr>
              <a:xfrm>
                <a:off x="9059427" y="596733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xmlns="" id="{131E6167-5A9B-4C3D-98C8-76E24D64422F}"/>
                  </a:ext>
                </a:extLst>
              </p:cNvPr>
              <p:cNvSpPr/>
              <p:nvPr/>
            </p:nvSpPr>
            <p:spPr>
              <a:xfrm>
                <a:off x="9244250" y="596733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xmlns="" id="{41DE3003-C5DD-401D-B701-C318617AE1F6}"/>
                  </a:ext>
                </a:extLst>
              </p:cNvPr>
              <p:cNvSpPr/>
              <p:nvPr/>
            </p:nvSpPr>
            <p:spPr>
              <a:xfrm>
                <a:off x="9429218" y="596733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xmlns="" id="{FBC70A2B-EC89-42BB-AB2B-CBB0BDB33AAF}"/>
                  </a:ext>
                </a:extLst>
              </p:cNvPr>
              <p:cNvSpPr/>
              <p:nvPr/>
            </p:nvSpPr>
            <p:spPr>
              <a:xfrm>
                <a:off x="9614042" y="5967339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xmlns="" id="{CFE3034C-1AF0-4DE3-AEF0-E6F3EA3D1B3E}"/>
                  </a:ext>
                </a:extLst>
              </p:cNvPr>
              <p:cNvSpPr/>
              <p:nvPr/>
            </p:nvSpPr>
            <p:spPr>
              <a:xfrm>
                <a:off x="8874604" y="616975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xmlns="" id="{6CA8D67F-80E9-4BC1-88A5-8CFBBD91060B}"/>
                  </a:ext>
                </a:extLst>
              </p:cNvPr>
              <p:cNvSpPr/>
              <p:nvPr/>
            </p:nvSpPr>
            <p:spPr>
              <a:xfrm>
                <a:off x="9059427" y="616975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xmlns="" id="{8DA6FABE-120C-4B50-8C79-BA0B1EAB5819}"/>
                  </a:ext>
                </a:extLst>
              </p:cNvPr>
              <p:cNvSpPr/>
              <p:nvPr/>
            </p:nvSpPr>
            <p:spPr>
              <a:xfrm>
                <a:off x="9244250" y="616975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xmlns="" id="{818F7665-2A56-47A3-9F21-716B041A0032}"/>
                  </a:ext>
                </a:extLst>
              </p:cNvPr>
              <p:cNvSpPr/>
              <p:nvPr/>
            </p:nvSpPr>
            <p:spPr>
              <a:xfrm>
                <a:off x="9429218" y="616975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xmlns="" id="{B4B8773D-26D6-404E-A733-9C9430A0DF40}"/>
                  </a:ext>
                </a:extLst>
              </p:cNvPr>
              <p:cNvSpPr/>
              <p:nvPr/>
            </p:nvSpPr>
            <p:spPr>
              <a:xfrm>
                <a:off x="9614042" y="6169751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0" name="椭圆 69">
                <a:extLst>
                  <a:ext uri="{FF2B5EF4-FFF2-40B4-BE49-F238E27FC236}">
                    <a16:creationId xmlns:a16="http://schemas.microsoft.com/office/drawing/2014/main" xmlns="" id="{42BFE148-425E-4CFE-A858-8300F5B70ABF}"/>
                  </a:ext>
                </a:extLst>
              </p:cNvPr>
              <p:cNvSpPr/>
              <p:nvPr/>
            </p:nvSpPr>
            <p:spPr>
              <a:xfrm>
                <a:off x="8874604" y="637230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椭圆 70">
                <a:extLst>
                  <a:ext uri="{FF2B5EF4-FFF2-40B4-BE49-F238E27FC236}">
                    <a16:creationId xmlns:a16="http://schemas.microsoft.com/office/drawing/2014/main" xmlns="" id="{A06C513B-E5AD-4DF3-A87D-3F486A358B7E}"/>
                  </a:ext>
                </a:extLst>
              </p:cNvPr>
              <p:cNvSpPr/>
              <p:nvPr/>
            </p:nvSpPr>
            <p:spPr>
              <a:xfrm>
                <a:off x="9059427" y="637230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:a16="http://schemas.microsoft.com/office/drawing/2014/main" xmlns="" id="{DF9C6BE1-EE91-4CCF-B9EB-FCC7CB192543}"/>
                  </a:ext>
                </a:extLst>
              </p:cNvPr>
              <p:cNvSpPr/>
              <p:nvPr/>
            </p:nvSpPr>
            <p:spPr>
              <a:xfrm>
                <a:off x="9244250" y="637230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3" name="椭圆 72">
                <a:extLst>
                  <a:ext uri="{FF2B5EF4-FFF2-40B4-BE49-F238E27FC236}">
                    <a16:creationId xmlns:a16="http://schemas.microsoft.com/office/drawing/2014/main" xmlns="" id="{2373B3CF-E27E-461D-9A77-95BDB9A24A9E}"/>
                  </a:ext>
                </a:extLst>
              </p:cNvPr>
              <p:cNvSpPr/>
              <p:nvPr/>
            </p:nvSpPr>
            <p:spPr>
              <a:xfrm>
                <a:off x="9429218" y="637230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4" name="椭圆 73">
                <a:extLst>
                  <a:ext uri="{FF2B5EF4-FFF2-40B4-BE49-F238E27FC236}">
                    <a16:creationId xmlns:a16="http://schemas.microsoft.com/office/drawing/2014/main" xmlns="" id="{65959457-7EC1-4796-B179-A1D603BD2C76}"/>
                  </a:ext>
                </a:extLst>
              </p:cNvPr>
              <p:cNvSpPr/>
              <p:nvPr/>
            </p:nvSpPr>
            <p:spPr>
              <a:xfrm>
                <a:off x="9614042" y="6372307"/>
                <a:ext cx="48440" cy="48440"/>
              </a:xfrm>
              <a:prstGeom prst="ellipse">
                <a:avLst/>
              </a:prstGeom>
              <a:grpFill/>
              <a:ln w="1440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359DDAE6-EF62-4842-A180-34504A54162E}"/>
                </a:ext>
              </a:extLst>
            </p:cNvPr>
            <p:cNvGrpSpPr/>
            <p:nvPr/>
          </p:nvGrpSpPr>
          <p:grpSpPr>
            <a:xfrm>
              <a:off x="827500" y="1866439"/>
              <a:ext cx="2826669" cy="4510922"/>
              <a:chOff x="827500" y="1866439"/>
              <a:chExt cx="2826669" cy="4510922"/>
            </a:xfrm>
          </p:grpSpPr>
          <p:sp>
            <p:nvSpPr>
              <p:cNvPr id="20" name="圆角矩形 19">
                <a:extLst>
                  <a:ext uri="{FF2B5EF4-FFF2-40B4-BE49-F238E27FC236}">
                    <a16:creationId xmlns:a16="http://schemas.microsoft.com/office/drawing/2014/main" xmlns="" id="{19360BF8-D4EC-410B-995B-7F7AB83D8C19}"/>
                  </a:ext>
                </a:extLst>
              </p:cNvPr>
              <p:cNvSpPr/>
              <p:nvPr/>
            </p:nvSpPr>
            <p:spPr>
              <a:xfrm>
                <a:off x="827500" y="1866439"/>
                <a:ext cx="2826669" cy="4510922"/>
              </a:xfrm>
              <a:prstGeom prst="roundRect">
                <a:avLst>
                  <a:gd name="adj" fmla="val 5210"/>
                </a:avLst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文本框 11">
                <a:extLst>
                  <a:ext uri="{FF2B5EF4-FFF2-40B4-BE49-F238E27FC236}">
                    <a16:creationId xmlns:a16="http://schemas.microsoft.com/office/drawing/2014/main" xmlns="" id="{1E230F38-A3CA-4125-ACE8-B9C25976D7E3}"/>
                  </a:ext>
                </a:extLst>
              </p:cNvPr>
              <p:cNvSpPr txBox="1"/>
              <p:nvPr/>
            </p:nvSpPr>
            <p:spPr>
              <a:xfrm>
                <a:off x="1124007" y="1894792"/>
                <a:ext cx="972669" cy="867126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5400" dirty="0">
                    <a:solidFill>
                      <a:srgbClr val="00B050">
                        <a:alpha val="20000"/>
                      </a:srgbClr>
                    </a:solidFill>
                  </a:rPr>
                  <a:t>01</a:t>
                </a:r>
                <a:endParaRPr lang="zh-CN" altLang="en-US" sz="5400" dirty="0">
                  <a:solidFill>
                    <a:srgbClr val="00B050">
                      <a:alpha val="20000"/>
                    </a:srgbClr>
                  </a:solidFill>
                </a:endParaRPr>
              </a:p>
            </p:txBody>
          </p:sp>
          <p:sp>
            <p:nvSpPr>
              <p:cNvPr id="22" name="文本框 12">
                <a:extLst>
                  <a:ext uri="{FF2B5EF4-FFF2-40B4-BE49-F238E27FC236}">
                    <a16:creationId xmlns:a16="http://schemas.microsoft.com/office/drawing/2014/main" xmlns="" id="{B67FEBAD-F22C-456A-8E36-DAF1ED673751}"/>
                  </a:ext>
                </a:extLst>
              </p:cNvPr>
              <p:cNvSpPr txBox="1"/>
              <p:nvPr/>
            </p:nvSpPr>
            <p:spPr>
              <a:xfrm>
                <a:off x="1162210" y="2896404"/>
                <a:ext cx="2035702" cy="338554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altLang="zh-CN" sz="1600" dirty="0"/>
                  <a:t>Boston </a:t>
                </a:r>
                <a:r>
                  <a:rPr lang="en-US" altLang="zh-CN" sz="1600" dirty="0" err="1"/>
                  <a:t>Kpro</a:t>
                </a:r>
                <a:endParaRPr lang="en-US" altLang="zh-CN" sz="1600" dirty="0"/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="" id="{704A66FA-AED4-45FE-AEAF-83E9FC1090BA}"/>
                  </a:ext>
                </a:extLst>
              </p:cNvPr>
              <p:cNvSpPr/>
              <p:nvPr/>
            </p:nvSpPr>
            <p:spPr>
              <a:xfrm>
                <a:off x="1023435" y="3336308"/>
                <a:ext cx="2187486" cy="1604183"/>
              </a:xfrm>
              <a:prstGeom prst="rect">
                <a:avLst/>
              </a:prstGeom>
            </p:spPr>
            <p:txBody>
              <a:bodyPr wrap="square" anchor="t" anchorCtr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主成分：捐赠角膜</a:t>
                </a:r>
                <a:r>
                  <a:rPr lang="en-US" altLang="zh-CN" sz="1000" dirty="0">
                    <a:latin typeface="微软雅黑" pitchFamily="34" charset="-122"/>
                    <a:ea typeface="微软雅黑" pitchFamily="34" charset="-122"/>
                  </a:rPr>
                  <a:t>+PMMA/Metal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缺点：需要捐赠角膜</a:t>
                </a: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副作用：移植后角膜后方不透明</a:t>
                </a: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构造：硬</a:t>
                </a: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组织亲和性：易出现免疫排斥反应</a:t>
                </a: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商用化：成功</a:t>
                </a: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4" name="圆角矩形 23">
                <a:extLst>
                  <a:ext uri="{FF2B5EF4-FFF2-40B4-BE49-F238E27FC236}">
                    <a16:creationId xmlns:a16="http://schemas.microsoft.com/office/drawing/2014/main" xmlns="" id="{EAFCFCB9-A266-4024-AAF3-8552472FFF2B}"/>
                  </a:ext>
                </a:extLst>
              </p:cNvPr>
              <p:cNvSpPr/>
              <p:nvPr/>
            </p:nvSpPr>
            <p:spPr>
              <a:xfrm>
                <a:off x="1307445" y="2790021"/>
                <a:ext cx="354108" cy="53191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00D23AF4-7C80-4AD0-94B0-85CFB011F900}"/>
                </a:ext>
              </a:extLst>
            </p:cNvPr>
            <p:cNvGrpSpPr/>
            <p:nvPr/>
          </p:nvGrpSpPr>
          <p:grpSpPr>
            <a:xfrm>
              <a:off x="4583872" y="1866691"/>
              <a:ext cx="2826669" cy="4510671"/>
              <a:chOff x="827500" y="1866691"/>
              <a:chExt cx="2826669" cy="4510671"/>
            </a:xfrm>
          </p:grpSpPr>
          <p:sp>
            <p:nvSpPr>
              <p:cNvPr id="15" name="圆角矩形 14">
                <a:extLst>
                  <a:ext uri="{FF2B5EF4-FFF2-40B4-BE49-F238E27FC236}">
                    <a16:creationId xmlns:a16="http://schemas.microsoft.com/office/drawing/2014/main" xmlns="" id="{D773047E-9B45-4E63-A050-5582EF0E3055}"/>
                  </a:ext>
                </a:extLst>
              </p:cNvPr>
              <p:cNvSpPr/>
              <p:nvPr/>
            </p:nvSpPr>
            <p:spPr>
              <a:xfrm>
                <a:off x="827500" y="1866691"/>
                <a:ext cx="2826669" cy="4510671"/>
              </a:xfrm>
              <a:prstGeom prst="roundRect">
                <a:avLst>
                  <a:gd name="adj" fmla="val 5210"/>
                </a:avLst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文本框 91">
                <a:extLst>
                  <a:ext uri="{FF2B5EF4-FFF2-40B4-BE49-F238E27FC236}">
                    <a16:creationId xmlns:a16="http://schemas.microsoft.com/office/drawing/2014/main" xmlns="" id="{47750F41-D3E2-4FD2-8167-8025A0118093}"/>
                  </a:ext>
                </a:extLst>
              </p:cNvPr>
              <p:cNvSpPr txBox="1"/>
              <p:nvPr/>
            </p:nvSpPr>
            <p:spPr>
              <a:xfrm>
                <a:off x="1157653" y="1894793"/>
                <a:ext cx="972669" cy="867126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5400" dirty="0">
                    <a:solidFill>
                      <a:srgbClr val="FFC000">
                        <a:alpha val="20000"/>
                      </a:srgbClr>
                    </a:solidFill>
                  </a:rPr>
                  <a:t>02</a:t>
                </a:r>
                <a:endParaRPr lang="zh-CN" altLang="en-US" sz="5400" dirty="0">
                  <a:solidFill>
                    <a:srgbClr val="FFC000">
                      <a:alpha val="20000"/>
                    </a:srgbClr>
                  </a:solidFill>
                </a:endParaRPr>
              </a:p>
            </p:txBody>
          </p:sp>
          <p:sp>
            <p:nvSpPr>
              <p:cNvPr id="17" name="文本框 92">
                <a:extLst>
                  <a:ext uri="{FF2B5EF4-FFF2-40B4-BE49-F238E27FC236}">
                    <a16:creationId xmlns:a16="http://schemas.microsoft.com/office/drawing/2014/main" xmlns="" id="{A3D3387E-CD41-40D1-A032-9779A672B2D6}"/>
                  </a:ext>
                </a:extLst>
              </p:cNvPr>
              <p:cNvSpPr txBox="1"/>
              <p:nvPr/>
            </p:nvSpPr>
            <p:spPr>
              <a:xfrm>
                <a:off x="1192785" y="2958482"/>
                <a:ext cx="2018136" cy="317946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altLang="zh-CN" sz="1600" dirty="0" err="1"/>
                  <a:t>AlphaCor</a:t>
                </a:r>
                <a:endParaRPr lang="en-US" altLang="zh-CN" sz="1600" dirty="0"/>
              </a:p>
            </p:txBody>
          </p:sp>
          <p:sp>
            <p:nvSpPr>
              <p:cNvPr id="18" name="圆角矩形 17">
                <a:extLst>
                  <a:ext uri="{FF2B5EF4-FFF2-40B4-BE49-F238E27FC236}">
                    <a16:creationId xmlns:a16="http://schemas.microsoft.com/office/drawing/2014/main" xmlns="" id="{5A511667-FC85-4ACF-8DD6-B94C208CC98B}"/>
                  </a:ext>
                </a:extLst>
              </p:cNvPr>
              <p:cNvSpPr/>
              <p:nvPr/>
            </p:nvSpPr>
            <p:spPr>
              <a:xfrm>
                <a:off x="1230717" y="4940490"/>
                <a:ext cx="2111622" cy="1234964"/>
              </a:xfrm>
              <a:prstGeom prst="roundRect">
                <a:avLst>
                  <a:gd name="adj" fmla="val 9676"/>
                </a:avLst>
              </a:prstGeom>
              <a:blipFill>
                <a:blip r:embed="rId2"/>
                <a:srcRect/>
                <a:stretch>
                  <a:fillRect l="-134" r="-133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9" name="圆角矩形 18">
                <a:extLst>
                  <a:ext uri="{FF2B5EF4-FFF2-40B4-BE49-F238E27FC236}">
                    <a16:creationId xmlns:a16="http://schemas.microsoft.com/office/drawing/2014/main" xmlns="" id="{D59BB4C8-88C3-434D-A33D-2DD69114F4F4}"/>
                  </a:ext>
                </a:extLst>
              </p:cNvPr>
              <p:cNvSpPr/>
              <p:nvPr/>
            </p:nvSpPr>
            <p:spPr>
              <a:xfrm>
                <a:off x="1289879" y="2843213"/>
                <a:ext cx="354108" cy="53191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9BA688BA-C40B-4545-974E-5D0F00EC41F8}"/>
                </a:ext>
              </a:extLst>
            </p:cNvPr>
            <p:cNvGrpSpPr/>
            <p:nvPr/>
          </p:nvGrpSpPr>
          <p:grpSpPr>
            <a:xfrm>
              <a:off x="8340245" y="1866689"/>
              <a:ext cx="2826669" cy="4510671"/>
              <a:chOff x="827500" y="1866689"/>
              <a:chExt cx="2826669" cy="4510671"/>
            </a:xfrm>
          </p:grpSpPr>
          <p:sp>
            <p:nvSpPr>
              <p:cNvPr id="10" name="圆角矩形 9">
                <a:extLst>
                  <a:ext uri="{FF2B5EF4-FFF2-40B4-BE49-F238E27FC236}">
                    <a16:creationId xmlns:a16="http://schemas.microsoft.com/office/drawing/2014/main" xmlns="" id="{80C2F681-A897-48D1-968D-2EFF9720ABC7}"/>
                  </a:ext>
                </a:extLst>
              </p:cNvPr>
              <p:cNvSpPr/>
              <p:nvPr/>
            </p:nvSpPr>
            <p:spPr>
              <a:xfrm>
                <a:off x="827500" y="1866689"/>
                <a:ext cx="2826669" cy="4510671"/>
              </a:xfrm>
              <a:prstGeom prst="roundRect">
                <a:avLst>
                  <a:gd name="adj" fmla="val 5210"/>
                </a:avLst>
              </a:prstGeom>
              <a:solidFill>
                <a:schemeClr val="bg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bg1">
                    <a:lumMod val="65000"/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文本框 98">
                <a:extLst>
                  <a:ext uri="{FF2B5EF4-FFF2-40B4-BE49-F238E27FC236}">
                    <a16:creationId xmlns:a16="http://schemas.microsoft.com/office/drawing/2014/main" xmlns="" id="{F0E3C01C-09EF-4910-9517-89DEABDFDC86}"/>
                  </a:ext>
                </a:extLst>
              </p:cNvPr>
              <p:cNvSpPr txBox="1"/>
              <p:nvPr/>
            </p:nvSpPr>
            <p:spPr>
              <a:xfrm>
                <a:off x="1130037" y="1894792"/>
                <a:ext cx="972669" cy="867126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sz="5400" dirty="0">
                    <a:solidFill>
                      <a:srgbClr val="2C6FA2">
                        <a:alpha val="20000"/>
                      </a:srgbClr>
                    </a:solidFill>
                  </a:rPr>
                  <a:t>03</a:t>
                </a:r>
                <a:endParaRPr lang="zh-CN" altLang="en-US" sz="5400" dirty="0">
                  <a:solidFill>
                    <a:srgbClr val="2C6FA2">
                      <a:alpha val="20000"/>
                    </a:srgbClr>
                  </a:solidFill>
                </a:endParaRPr>
              </a:p>
            </p:txBody>
          </p:sp>
          <p:sp>
            <p:nvSpPr>
              <p:cNvPr id="12" name="文本框 99">
                <a:extLst>
                  <a:ext uri="{FF2B5EF4-FFF2-40B4-BE49-F238E27FC236}">
                    <a16:creationId xmlns:a16="http://schemas.microsoft.com/office/drawing/2014/main" xmlns="" id="{BCDC3C49-1BBB-47C3-9173-A827B6717C5E}"/>
                  </a:ext>
                </a:extLst>
              </p:cNvPr>
              <p:cNvSpPr txBox="1"/>
              <p:nvPr/>
            </p:nvSpPr>
            <p:spPr>
              <a:xfrm>
                <a:off x="1120534" y="3007726"/>
                <a:ext cx="2035702" cy="317946"/>
              </a:xfrm>
              <a:prstGeom prst="rect">
                <a:avLst/>
              </a:prstGeom>
              <a:noFill/>
              <a:ln w="12700" cap="rnd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zh-CN"/>
                </a:defPPr>
                <a:lvl1pPr algn="ctr" defTabSz="914354">
                  <a:defRPr sz="1400" b="1">
                    <a:solidFill>
                      <a:schemeClr val="tx1">
                        <a:lumMod val="90000"/>
                        <a:lumOff val="10000"/>
                      </a:schemeClr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/>
                <a:r>
                  <a:rPr lang="en-US" altLang="zh-CN" sz="1600" dirty="0"/>
                  <a:t>C-Clear</a:t>
                </a:r>
              </a:p>
            </p:txBody>
          </p:sp>
          <p:sp>
            <p:nvSpPr>
              <p:cNvPr id="13" name="圆角矩形 12">
                <a:extLst>
                  <a:ext uri="{FF2B5EF4-FFF2-40B4-BE49-F238E27FC236}">
                    <a16:creationId xmlns:a16="http://schemas.microsoft.com/office/drawing/2014/main" xmlns="" id="{A04665E6-9C76-414F-A461-1DE74A7BF76D}"/>
                  </a:ext>
                </a:extLst>
              </p:cNvPr>
              <p:cNvSpPr/>
              <p:nvPr/>
            </p:nvSpPr>
            <p:spPr>
              <a:xfrm>
                <a:off x="1185024" y="4940490"/>
                <a:ext cx="2111621" cy="1234964"/>
              </a:xfrm>
              <a:prstGeom prst="roundRect">
                <a:avLst>
                  <a:gd name="adj" fmla="val 9676"/>
                </a:avLst>
              </a:prstGeom>
              <a:blipFill>
                <a:blip r:embed="rId3"/>
                <a:srcRect/>
                <a:stretch>
                  <a:fillRect t="-24429" b="-23977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圆角矩形 13">
                <a:extLst>
                  <a:ext uri="{FF2B5EF4-FFF2-40B4-BE49-F238E27FC236}">
                    <a16:creationId xmlns:a16="http://schemas.microsoft.com/office/drawing/2014/main" xmlns="" id="{31F2AF10-EF32-46C0-ADA6-6E3467095FE1}"/>
                  </a:ext>
                </a:extLst>
              </p:cNvPr>
              <p:cNvSpPr/>
              <p:nvPr/>
            </p:nvSpPr>
            <p:spPr>
              <a:xfrm>
                <a:off x="1262263" y="2896404"/>
                <a:ext cx="354108" cy="53191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6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任意多边形 8">
              <a:extLst>
                <a:ext uri="{FF2B5EF4-FFF2-40B4-BE49-F238E27FC236}">
                  <a16:creationId xmlns:a16="http://schemas.microsoft.com/office/drawing/2014/main" xmlns="" id="{100ED7DF-B2F3-4344-9009-639DAE7D8F7E}"/>
                </a:ext>
              </a:extLst>
            </p:cNvPr>
            <p:cNvSpPr/>
            <p:nvPr/>
          </p:nvSpPr>
          <p:spPr>
            <a:xfrm rot="16200000" flipH="1" flipV="1">
              <a:off x="9592185" y="4258185"/>
              <a:ext cx="2599815" cy="2599815"/>
            </a:xfrm>
            <a:custGeom>
              <a:avLst/>
              <a:gdLst>
                <a:gd name="connsiteX0" fmla="*/ 0 w 2599815"/>
                <a:gd name="connsiteY0" fmla="*/ 0 h 2599815"/>
                <a:gd name="connsiteX1" fmla="*/ 1299908 w 2599815"/>
                <a:gd name="connsiteY1" fmla="*/ 0 h 2599815"/>
                <a:gd name="connsiteX2" fmla="*/ 2466908 w 2599815"/>
                <a:gd name="connsiteY2" fmla="*/ 1293197 h 2599815"/>
                <a:gd name="connsiteX3" fmla="*/ 2599815 w 2599815"/>
                <a:gd name="connsiteY3" fmla="*/ 1299908 h 2599815"/>
                <a:gd name="connsiteX4" fmla="*/ 2599815 w 2599815"/>
                <a:gd name="connsiteY4" fmla="*/ 2599815 h 2599815"/>
                <a:gd name="connsiteX5" fmla="*/ 0 w 2599815"/>
                <a:gd name="connsiteY5" fmla="*/ 0 h 2599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99815" h="2599815">
                  <a:moveTo>
                    <a:pt x="0" y="0"/>
                  </a:moveTo>
                  <a:lnTo>
                    <a:pt x="1299908" y="0"/>
                  </a:lnTo>
                  <a:cubicBezTo>
                    <a:pt x="1299908" y="673049"/>
                    <a:pt x="1811422" y="1226629"/>
                    <a:pt x="2466908" y="1293197"/>
                  </a:cubicBezTo>
                  <a:lnTo>
                    <a:pt x="2599815" y="1299908"/>
                  </a:lnTo>
                  <a:lnTo>
                    <a:pt x="2599815" y="2599815"/>
                  </a:lnTo>
                  <a:cubicBezTo>
                    <a:pt x="1163977" y="2599815"/>
                    <a:pt x="0" y="1435838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400" b="1" dirty="0">
                <a:solidFill>
                  <a:schemeClr val="tx1">
                    <a:lumMod val="50000"/>
                    <a:lumOff val="50000"/>
                    <a:alpha val="4000"/>
                  </a:schemeClr>
                </a:solidFill>
              </a:endParaRPr>
            </a:p>
          </p:txBody>
        </p:sp>
      </p:grpSp>
      <p:pic>
        <p:nvPicPr>
          <p:cNvPr id="7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122" y="4833780"/>
            <a:ext cx="1171772" cy="1297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704A66FA-AED4-45FE-AEAF-83E9FC1090BA}"/>
              </a:ext>
            </a:extLst>
          </p:cNvPr>
          <p:cNvSpPr/>
          <p:nvPr/>
        </p:nvSpPr>
        <p:spPr>
          <a:xfrm>
            <a:off x="4949157" y="3125620"/>
            <a:ext cx="2187486" cy="1708160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主成分：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PHEMA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缺点：融合性及弹性强度低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副作用：易发生脱落现象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构造：多孔性构造 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pore size&lt;5</a:t>
            </a:r>
            <a:r>
              <a:rPr lang="az-Cyrl-AZ" altLang="zh-CN" sz="1000" dirty="0">
                <a:latin typeface="微软雅黑" pitchFamily="34" charset="-122"/>
                <a:ea typeface="微软雅黑" pitchFamily="34" charset="-122"/>
              </a:rPr>
              <a:t>Ч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m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组织亲和性：弱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商用化：销售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年后中断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xmlns="" id="{704A66FA-AED4-45FE-AEAF-83E9FC1090BA}"/>
              </a:ext>
            </a:extLst>
          </p:cNvPr>
          <p:cNvSpPr/>
          <p:nvPr/>
        </p:nvSpPr>
        <p:spPr>
          <a:xfrm>
            <a:off x="8697769" y="3125631"/>
            <a:ext cx="2187486" cy="1477328"/>
          </a:xfrm>
          <a:prstGeom prst="rect">
            <a:avLst/>
          </a:prstGeom>
        </p:spPr>
        <p:txBody>
          <a:bodyPr wrap="square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主成分：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PHEMA/PMMA</a:t>
            </a: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缺点：和眼周组织成功结合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副作用：动物移植后无炎症反应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构造：复合多孔性构造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组织亲和性：和眼周组织成功结合商用化：预计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2021</a:t>
            </a: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年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8" name="图片 7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0745" y="140247"/>
            <a:ext cx="1324178" cy="423737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367470" y="271451"/>
            <a:ext cx="39452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/>
              <a:t>竞争对比</a:t>
            </a:r>
            <a:endParaRPr lang="zh-CN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3259025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idè">
            <a:extLst>
              <a:ext uri="{FF2B5EF4-FFF2-40B4-BE49-F238E27FC236}">
                <a16:creationId xmlns:a16="http://schemas.microsoft.com/office/drawing/2014/main" xmlns="" id="{C8BBEB7A-FF76-438F-8E1B-AF6A2296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085" y="3607467"/>
            <a:ext cx="3002294" cy="741399"/>
          </a:xfrm>
        </p:spPr>
        <p:txBody>
          <a:bodyPr/>
          <a:lstStyle/>
          <a:p>
            <a:r>
              <a:rPr lang="en-US" altLang="zh-CN" sz="2400" dirty="0" err="1" smtClean="0">
                <a:sym typeface="Arial" panose="020B0604020202020204" pitchFamily="34" charset="0"/>
              </a:rPr>
              <a:t>DynaMedic</a:t>
            </a:r>
            <a:endParaRPr lang="en-US" altLang="zh-CN" sz="2400" dirty="0">
              <a:sym typeface="Arial" panose="020B0604020202020204" pitchFamily="34" charset="0"/>
            </a:endParaRPr>
          </a:p>
        </p:txBody>
      </p:sp>
      <p:sp>
        <p:nvSpPr>
          <p:cNvPr id="8" name="iṣliḍé">
            <a:extLst>
              <a:ext uri="{FF2B5EF4-FFF2-40B4-BE49-F238E27FC236}">
                <a16:creationId xmlns:a16="http://schemas.microsoft.com/office/drawing/2014/main" xmlns="" id="{B46E4545-AA93-4A87-9828-5789A4CF16F2}"/>
              </a:ext>
            </a:extLst>
          </p:cNvPr>
          <p:cNvSpPr txBox="1"/>
          <p:nvPr/>
        </p:nvSpPr>
        <p:spPr>
          <a:xfrm>
            <a:off x="1854285" y="2895145"/>
            <a:ext cx="110054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04</a:t>
            </a:r>
            <a:endParaRPr lang="zh-CN" altLang="en-US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18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751207" y="6202485"/>
            <a:ext cx="30509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4472C4"/>
                </a:solidFill>
                <a:latin typeface="Times New Roman" pitchFamily="18" charset="0"/>
                <a:cs typeface="Times New Roman" pitchFamily="18" charset="0"/>
              </a:rPr>
              <a:t>http://</a:t>
            </a:r>
            <a:r>
              <a:rPr lang="en-US" altLang="zh-CN" b="1" dirty="0" smtClean="0">
                <a:solidFill>
                  <a:srgbClr val="4472C4"/>
                </a:solidFill>
                <a:latin typeface="Times New Roman" pitchFamily="18" charset="0"/>
                <a:cs typeface="Times New Roman" pitchFamily="18" charset="0"/>
              </a:rPr>
              <a:t>www.dynamedic.co.kr/</a:t>
            </a:r>
            <a:endParaRPr lang="zh-CN" altLang="en-US" b="1" dirty="0">
              <a:solidFill>
                <a:srgbClr val="4472C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39653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îŝl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ṡ1íḍé">
            <a:extLst>
              <a:ext uri="{FF2B5EF4-FFF2-40B4-BE49-F238E27FC236}">
                <a16:creationId xmlns:a16="http://schemas.microsoft.com/office/drawing/2014/main" xmlns="" id="{9B7CF129-9730-4010-9201-A27762C0FA1A}"/>
              </a:ext>
            </a:extLst>
          </p:cNvPr>
          <p:cNvGrpSpPr/>
          <p:nvPr/>
        </p:nvGrpSpPr>
        <p:grpSpPr>
          <a:xfrm>
            <a:off x="1155700" y="1"/>
            <a:ext cx="11036301" cy="6858000"/>
            <a:chOff x="1155700" y="1"/>
            <a:chExt cx="11036301" cy="6858000"/>
          </a:xfrm>
        </p:grpSpPr>
        <p:sp>
          <p:nvSpPr>
            <p:cNvPr id="4" name="íS1íďê">
              <a:extLst>
                <a:ext uri="{FF2B5EF4-FFF2-40B4-BE49-F238E27FC236}">
                  <a16:creationId xmlns:a16="http://schemas.microsoft.com/office/drawing/2014/main" xmlns="" id="{7625515B-43A2-4A5C-9694-74176CDC1A9F}"/>
                </a:ext>
              </a:extLst>
            </p:cNvPr>
            <p:cNvSpPr/>
            <p:nvPr/>
          </p:nvSpPr>
          <p:spPr>
            <a:xfrm>
              <a:off x="1796143" y="5067300"/>
              <a:ext cx="823686" cy="823686"/>
            </a:xfrm>
            <a:prstGeom prst="ellipse">
              <a:avLst/>
            </a:prstGeom>
            <a:solidFill>
              <a:srgbClr val="00B0F0">
                <a:alpha val="10000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6" name="îşľíḍé">
              <a:extLst>
                <a:ext uri="{FF2B5EF4-FFF2-40B4-BE49-F238E27FC236}">
                  <a16:creationId xmlns:a16="http://schemas.microsoft.com/office/drawing/2014/main" xmlns="" id="{FBF48393-A504-429D-AB82-68CE7F3F6D1D}"/>
                </a:ext>
              </a:extLst>
            </p:cNvPr>
            <p:cNvSpPr/>
            <p:nvPr/>
          </p:nvSpPr>
          <p:spPr>
            <a:xfrm>
              <a:off x="4071258" y="1"/>
              <a:ext cx="8120743" cy="6858000"/>
            </a:xfrm>
            <a:custGeom>
              <a:avLst/>
              <a:gdLst>
                <a:gd name="connsiteX0" fmla="*/ 1788005 w 8120743"/>
                <a:gd name="connsiteY0" fmla="*/ 0 h 6858000"/>
                <a:gd name="connsiteX1" fmla="*/ 6579481 w 8120743"/>
                <a:gd name="connsiteY1" fmla="*/ 0 h 6858000"/>
                <a:gd name="connsiteX2" fmla="*/ 6686943 w 8120743"/>
                <a:gd name="connsiteY2" fmla="*/ 76418 h 6858000"/>
                <a:gd name="connsiteX3" fmla="*/ 8038707 w 8120743"/>
                <a:gd name="connsiteY3" fmla="*/ 1800498 h 6858000"/>
                <a:gd name="connsiteX4" fmla="*/ 8120743 w 8120743"/>
                <a:gd name="connsiteY4" fmla="*/ 2024638 h 6858000"/>
                <a:gd name="connsiteX5" fmla="*/ 8120743 w 8120743"/>
                <a:gd name="connsiteY5" fmla="*/ 4833360 h 6858000"/>
                <a:gd name="connsiteX6" fmla="*/ 8038707 w 8120743"/>
                <a:gd name="connsiteY6" fmla="*/ 5057501 h 6858000"/>
                <a:gd name="connsiteX7" fmla="*/ 6686943 w 8120743"/>
                <a:gd name="connsiteY7" fmla="*/ 6781581 h 6858000"/>
                <a:gd name="connsiteX8" fmla="*/ 6579478 w 8120743"/>
                <a:gd name="connsiteY8" fmla="*/ 6858000 h 6858000"/>
                <a:gd name="connsiteX9" fmla="*/ 1788008 w 8120743"/>
                <a:gd name="connsiteY9" fmla="*/ 6858000 h 6858000"/>
                <a:gd name="connsiteX10" fmla="*/ 1680543 w 8120743"/>
                <a:gd name="connsiteY10" fmla="*/ 6781581 h 6858000"/>
                <a:gd name="connsiteX11" fmla="*/ 0 w 8120743"/>
                <a:gd name="connsiteY11" fmla="*/ 3428999 h 6858000"/>
                <a:gd name="connsiteX12" fmla="*/ 1680543 w 8120743"/>
                <a:gd name="connsiteY12" fmla="*/ 764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20743" h="6858000">
                  <a:moveTo>
                    <a:pt x="1788005" y="0"/>
                  </a:moveTo>
                  <a:lnTo>
                    <a:pt x="6579481" y="0"/>
                  </a:lnTo>
                  <a:lnTo>
                    <a:pt x="6686943" y="76418"/>
                  </a:lnTo>
                  <a:cubicBezTo>
                    <a:pt x="7277581" y="518129"/>
                    <a:pt x="7747607" y="1112261"/>
                    <a:pt x="8038707" y="1800498"/>
                  </a:cubicBezTo>
                  <a:lnTo>
                    <a:pt x="8120743" y="2024638"/>
                  </a:lnTo>
                  <a:lnTo>
                    <a:pt x="8120743" y="4833360"/>
                  </a:lnTo>
                  <a:lnTo>
                    <a:pt x="8038707" y="5057501"/>
                  </a:lnTo>
                  <a:cubicBezTo>
                    <a:pt x="7747607" y="5745738"/>
                    <a:pt x="7277581" y="6339869"/>
                    <a:pt x="6686943" y="6781581"/>
                  </a:cubicBezTo>
                  <a:lnTo>
                    <a:pt x="6579478" y="6858000"/>
                  </a:lnTo>
                  <a:lnTo>
                    <a:pt x="1788008" y="6858000"/>
                  </a:lnTo>
                  <a:lnTo>
                    <a:pt x="1680543" y="6781581"/>
                  </a:lnTo>
                  <a:cubicBezTo>
                    <a:pt x="660351" y="6018624"/>
                    <a:pt x="0" y="4800928"/>
                    <a:pt x="0" y="3428999"/>
                  </a:cubicBezTo>
                  <a:cubicBezTo>
                    <a:pt x="0" y="2057070"/>
                    <a:pt x="660351" y="839374"/>
                    <a:pt x="1680543" y="76418"/>
                  </a:cubicBezTo>
                  <a:close/>
                </a:path>
              </a:pathLst>
            </a:custGeom>
            <a:solidFill>
              <a:srgbClr val="0A1E74">
                <a:alpha val="4706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7" name="ïš1íḍê">
              <a:extLst>
                <a:ext uri="{FF2B5EF4-FFF2-40B4-BE49-F238E27FC236}">
                  <a16:creationId xmlns:a16="http://schemas.microsoft.com/office/drawing/2014/main" xmlns="" id="{96AA22CC-2985-4C22-BF83-B1FD71ACE5B6}"/>
                </a:ext>
              </a:extLst>
            </p:cNvPr>
            <p:cNvSpPr/>
            <p:nvPr/>
          </p:nvSpPr>
          <p:spPr>
            <a:xfrm>
              <a:off x="1155700" y="1562100"/>
              <a:ext cx="4140200" cy="4140200"/>
            </a:xfrm>
            <a:prstGeom prst="ellipse">
              <a:avLst/>
            </a:prstGeom>
            <a:blipFill>
              <a:blip r:embed="rId4"/>
              <a:srcRect/>
              <a:stretch>
                <a:fillRect t="-6818" b="-6777"/>
              </a:stretch>
            </a:blipFill>
            <a:effectLst/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algn="ctr" defTabSz="914332"/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9" name="í$1iḋê">
              <a:extLst>
                <a:ext uri="{FF2B5EF4-FFF2-40B4-BE49-F238E27FC236}">
                  <a16:creationId xmlns:a16="http://schemas.microsoft.com/office/drawing/2014/main" xmlns="" id="{831F1A3D-D42A-4DA7-87DB-D48FF8B44814}"/>
                </a:ext>
              </a:extLst>
            </p:cNvPr>
            <p:cNvSpPr txBox="1"/>
            <p:nvPr/>
          </p:nvSpPr>
          <p:spPr>
            <a:xfrm>
              <a:off x="5943601" y="3632200"/>
              <a:ext cx="5575300" cy="45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/>
              <a:r>
                <a:rPr lang="zh-CN" altLang="en-US" sz="1800" b="1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致力于医疗手术用电动手持器的</a:t>
              </a:r>
              <a:r>
                <a:rPr lang="zh-CN" altLang="en-US" sz="1800" b="1" dirty="0" smtClean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研发及</a:t>
              </a:r>
              <a:r>
                <a:rPr lang="zh-CN" altLang="en-US" sz="1800" b="1" dirty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生产</a:t>
              </a:r>
              <a:endParaRPr lang="en-US" altLang="zh-CN" sz="1800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ṡļiḋé">
              <a:extLst>
                <a:ext uri="{FF2B5EF4-FFF2-40B4-BE49-F238E27FC236}">
                  <a16:creationId xmlns:a16="http://schemas.microsoft.com/office/drawing/2014/main" xmlns="" id="{9DEDFD98-E2ED-4314-A77B-D130549BC0C3}"/>
                </a:ext>
              </a:extLst>
            </p:cNvPr>
            <p:cNvSpPr/>
            <p:nvPr/>
          </p:nvSpPr>
          <p:spPr>
            <a:xfrm>
              <a:off x="1526142" y="1790700"/>
              <a:ext cx="540002" cy="5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ŝlîdè">
              <a:extLst>
                <a:ext uri="{FF2B5EF4-FFF2-40B4-BE49-F238E27FC236}">
                  <a16:creationId xmlns:a16="http://schemas.microsoft.com/office/drawing/2014/main" xmlns="" id="{130FBEC0-85E4-4B77-9A36-342F920156D0}"/>
                </a:ext>
              </a:extLst>
            </p:cNvPr>
            <p:cNvSpPr/>
            <p:nvPr/>
          </p:nvSpPr>
          <p:spPr>
            <a:xfrm>
              <a:off x="7730219" y="2752200"/>
              <a:ext cx="2810782" cy="49530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effectLst>
              <a:outerShdw blurRad="254000" dist="127000" dir="5400000" algn="ctr" rotWithShape="0">
                <a:prstClr val="black">
                  <a:alpha val="10000"/>
                </a:prstClr>
              </a:outerShdw>
            </a:effectLst>
          </p:spPr>
          <p:txBody>
            <a:bodyPr vert="horz" lIns="91440" tIns="45720" rIns="91440" bIns="45720" rtlCol="0" anchor="ctr" anchorCtr="0">
              <a:noAutofit/>
            </a:bodyPr>
            <a:lstStyle/>
            <a:p>
              <a:pPr algn="ctr" defTabSz="914332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2000" b="1" dirty="0" err="1">
                  <a:solidFill>
                    <a:schemeClr val="accent1"/>
                  </a:solidFill>
                  <a:sym typeface="Arial" panose="020B0604020202020204" pitchFamily="34" charset="0"/>
                </a:rPr>
                <a:t>DynaMedic</a:t>
              </a:r>
              <a:endParaRPr lang="en-US" altLang="zh-CN" sz="2000" b="1" dirty="0">
                <a:solidFill>
                  <a:schemeClr val="accent1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ïş1iďe">
              <a:extLst>
                <a:ext uri="{FF2B5EF4-FFF2-40B4-BE49-F238E27FC236}">
                  <a16:creationId xmlns:a16="http://schemas.microsoft.com/office/drawing/2014/main" xmlns="" id="{53E21E6C-6112-44A2-BC93-EF9CC447CB1D}"/>
                </a:ext>
              </a:extLst>
            </p:cNvPr>
            <p:cNvSpPr/>
            <p:nvPr/>
          </p:nvSpPr>
          <p:spPr>
            <a:xfrm>
              <a:off x="6083302" y="2109480"/>
              <a:ext cx="5063669" cy="890372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/>
            <a:p>
              <a:pPr>
                <a:buSzPct val="25000"/>
              </a:pPr>
              <a:r>
                <a:rPr lang="zh-CN" altLang="en-US" sz="3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</a:t>
              </a:r>
              <a:r>
                <a:rPr lang="zh-CN" altLang="en-US" sz="3600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介绍</a:t>
              </a:r>
              <a:endPara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2" name="Picture 4" descr="C:\Users\DELL004\Desktop\图片\在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96" y="206141"/>
            <a:ext cx="2302415" cy="55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12990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401096" y="285189"/>
            <a:ext cx="10858500" cy="10287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 smtClean="0"/>
              <a:t>主要产品</a:t>
            </a:r>
            <a:endParaRPr lang="zh-CN" altLang="en-US" sz="4400" dirty="0"/>
          </a:p>
        </p:txBody>
      </p:sp>
      <p:grpSp>
        <p:nvGrpSpPr>
          <p:cNvPr id="3" name="组合 2"/>
          <p:cNvGrpSpPr/>
          <p:nvPr/>
        </p:nvGrpSpPr>
        <p:grpSpPr>
          <a:xfrm>
            <a:off x="777922" y="902289"/>
            <a:ext cx="10617959" cy="1372823"/>
            <a:chOff x="2016202" y="1173261"/>
            <a:chExt cx="8192611" cy="1785104"/>
          </a:xfrm>
        </p:grpSpPr>
        <p:sp>
          <p:nvSpPr>
            <p:cNvPr id="4" name="文本框 1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6012F50-4370-40A7-AE21-35D00FBBC573}"/>
                </a:ext>
              </a:extLst>
            </p:cNvPr>
            <p:cNvSpPr txBox="1"/>
            <p:nvPr/>
          </p:nvSpPr>
          <p:spPr>
            <a:xfrm>
              <a:off x="4410651" y="1173261"/>
              <a:ext cx="3357998" cy="76944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>
              <a:defPPr>
                <a:defRPr lang="zh-CN"/>
              </a:defPPr>
              <a:lvl1pPr algn="ctr">
                <a:buSzPct val="25000"/>
                <a:defRPr b="1">
                  <a:solidFill>
                    <a:srgbClr val="FF0000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4400" dirty="0">
                  <a:solidFill>
                    <a:schemeClr val="tx1"/>
                  </a:solidFill>
                </a:rPr>
                <a:t>CONTENTS</a:t>
              </a:r>
            </a:p>
          </p:txBody>
        </p:sp>
        <p:sp>
          <p:nvSpPr>
            <p:cNvPr id="5" name="文本框 1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4A43CE8-301F-46F1-9210-8664043C79D6}"/>
                </a:ext>
              </a:extLst>
            </p:cNvPr>
            <p:cNvSpPr txBox="1"/>
            <p:nvPr/>
          </p:nvSpPr>
          <p:spPr>
            <a:xfrm>
              <a:off x="2016202" y="1942702"/>
              <a:ext cx="104066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6000" b="1" dirty="0">
                  <a:solidFill>
                    <a:schemeClr val="tx1">
                      <a:alpha val="20000"/>
                    </a:schemeClr>
                  </a:solidFill>
                </a:rPr>
                <a:t>01</a:t>
              </a:r>
              <a:endParaRPr lang="zh-CN" altLang="en-US" sz="6000" b="1" dirty="0">
                <a:solidFill>
                  <a:schemeClr val="tx1">
                    <a:alpha val="20000"/>
                  </a:schemeClr>
                </a:solidFill>
              </a:endParaRPr>
            </a:p>
          </p:txBody>
        </p:sp>
        <p:sp>
          <p:nvSpPr>
            <p:cNvPr id="6" name="文本框 3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5C16679-270D-4077-83EE-AA789547CBAD}"/>
                </a:ext>
              </a:extLst>
            </p:cNvPr>
            <p:cNvSpPr txBox="1"/>
            <p:nvPr/>
          </p:nvSpPr>
          <p:spPr>
            <a:xfrm>
              <a:off x="5575665" y="1942702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6000" b="1">
                  <a:solidFill>
                    <a:schemeClr val="tx1">
                      <a:alpha val="20000"/>
                    </a:schemeClr>
                  </a:solidFill>
                </a:defRPr>
              </a:lvl1pPr>
            </a:lstStyle>
            <a:p>
              <a:r>
                <a:rPr lang="en-US" altLang="zh-CN" dirty="0"/>
                <a:t>02</a:t>
              </a:r>
              <a:endParaRPr lang="zh-CN" altLang="en-US" dirty="0"/>
            </a:p>
          </p:txBody>
        </p:sp>
        <p:sp>
          <p:nvSpPr>
            <p:cNvPr id="7" name="文本框 4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D26DBD7-B43E-4658-9B90-CED8DAC6BC42}"/>
                </a:ext>
              </a:extLst>
            </p:cNvPr>
            <p:cNvSpPr txBox="1"/>
            <p:nvPr/>
          </p:nvSpPr>
          <p:spPr>
            <a:xfrm>
              <a:off x="9168143" y="1942702"/>
              <a:ext cx="104067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6000" b="1" dirty="0">
                  <a:solidFill>
                    <a:schemeClr val="accent1">
                      <a:alpha val="20000"/>
                    </a:schemeClr>
                  </a:solidFill>
                </a:rPr>
                <a:t>03</a:t>
              </a:r>
              <a:endParaRPr lang="zh-CN" altLang="en-US" sz="6000" b="1" dirty="0">
                <a:solidFill>
                  <a:schemeClr val="accent1">
                    <a:alpha val="20000"/>
                  </a:schemeClr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9904"/>
            <a:ext cx="12192000" cy="3456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1194" y="6202028"/>
            <a:ext cx="2552131" cy="382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一次性螺旋钻头</a:t>
            </a:r>
            <a:endParaRPr lang="zh-CN" alt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847229" y="6202028"/>
            <a:ext cx="278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可循环利用关节镜刮刀</a:t>
            </a:r>
            <a:endParaRPr lang="zh-CN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021170" y="6202028"/>
            <a:ext cx="3002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/>
              <a:t>可循环利用电动工具及耗材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13518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60403" y="0"/>
            <a:ext cx="2997197" cy="1028700"/>
          </a:xfrm>
        </p:spPr>
        <p:txBody>
          <a:bodyPr>
            <a:normAutofit/>
          </a:bodyPr>
          <a:lstStyle/>
          <a:p>
            <a:r>
              <a:rPr lang="zh-CN" altLang="en-US" sz="4400" dirty="0" smtClean="0"/>
              <a:t>核心技术</a:t>
            </a:r>
            <a:endParaRPr lang="zh-CN" altLang="en-US" sz="4400" dirty="0"/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11518900" cy="6858000"/>
            <a:chOff x="0" y="0"/>
            <a:chExt cx="11518900" cy="6858000"/>
          </a:xfrm>
        </p:grpSpPr>
        <p:sp>
          <p:nvSpPr>
            <p:cNvPr id="4" name="矩形 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79BC2B0-DB5D-442A-9378-7963237295B4}"/>
                </a:ext>
              </a:extLst>
            </p:cNvPr>
            <p:cNvSpPr/>
            <p:nvPr/>
          </p:nvSpPr>
          <p:spPr>
            <a:xfrm>
              <a:off x="4435522" y="4582510"/>
              <a:ext cx="3289111" cy="227549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7971F20F-A4A6-4F15-B5C3-5A5FFD31A377}"/>
                </a:ext>
              </a:extLst>
            </p:cNvPr>
            <p:cNvSpPr/>
            <p:nvPr/>
          </p:nvSpPr>
          <p:spPr>
            <a:xfrm>
              <a:off x="0" y="0"/>
              <a:ext cx="3657600" cy="2026524"/>
            </a:xfrm>
            <a:prstGeom prst="rect">
              <a:avLst/>
            </a:prstGeom>
            <a:solidFill>
              <a:schemeClr val="accent3">
                <a:lumMod val="50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32293F0-AA9E-4D7D-899D-F181CAC00D67}"/>
                </a:ext>
              </a:extLst>
            </p:cNvPr>
            <p:cNvSpPr/>
            <p:nvPr/>
          </p:nvSpPr>
          <p:spPr>
            <a:xfrm>
              <a:off x="564866" y="1336517"/>
              <a:ext cx="3384000" cy="3024000"/>
            </a:xfrm>
            <a:prstGeom prst="rect">
              <a:avLst/>
            </a:prstGeom>
            <a:blipFill>
              <a:blip r:embed="rId3"/>
              <a:srcRect/>
              <a:stretch>
                <a:fillRect l="-12379" r="-12290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0B1413E-1936-4A85-8DA9-8D5FD70C69C7}"/>
                </a:ext>
              </a:extLst>
            </p:cNvPr>
            <p:cNvSpPr/>
            <p:nvPr/>
          </p:nvSpPr>
          <p:spPr>
            <a:xfrm>
              <a:off x="4335780" y="2848517"/>
              <a:ext cx="3507740" cy="3285583"/>
            </a:xfrm>
            <a:prstGeom prst="rect">
              <a:avLst/>
            </a:prstGeom>
            <a:blipFill>
              <a:blip r:embed="rId4"/>
              <a:srcRect/>
              <a:stretch>
                <a:fillRect l="-32192" r="-31960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1B87A99-E01F-4D0A-B3C8-D1C0DB79689D}"/>
                </a:ext>
              </a:extLst>
            </p:cNvPr>
            <p:cNvSpPr/>
            <p:nvPr/>
          </p:nvSpPr>
          <p:spPr>
            <a:xfrm>
              <a:off x="8011160" y="1130300"/>
              <a:ext cx="3507740" cy="3285583"/>
            </a:xfrm>
            <a:prstGeom prst="rect">
              <a:avLst/>
            </a:prstGeom>
            <a:blipFill>
              <a:blip r:embed="rId5"/>
              <a:srcRect/>
              <a:stretch>
                <a:fillRect l="-7982" r="-7924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文本框 1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5FB1A4E1-3CDB-4572-85FF-D1C8D7F6F2DE}"/>
                </a:ext>
              </a:extLst>
            </p:cNvPr>
            <p:cNvSpPr txBox="1"/>
            <p:nvPr/>
          </p:nvSpPr>
          <p:spPr>
            <a:xfrm>
              <a:off x="660400" y="5608635"/>
              <a:ext cx="35077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56F24"/>
                  </a:solidFill>
                  <a:effectLst/>
                  <a:uLnTx/>
                  <a:uFillTx/>
                </a:rPr>
                <a:t>核心零件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56F24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3FF2CAF-CF79-4D92-9B24-0E8B24AD9581}"/>
                </a:ext>
              </a:extLst>
            </p:cNvPr>
            <p:cNvSpPr txBox="1"/>
            <p:nvPr/>
          </p:nvSpPr>
          <p:spPr>
            <a:xfrm>
              <a:off x="660400" y="5243579"/>
              <a:ext cx="35077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kumimoji="0" sz="14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2400" dirty="0">
                  <a:solidFill>
                    <a:srgbClr val="0A1E74"/>
                  </a:solidFill>
                </a:rPr>
                <a:t>电机开发</a:t>
              </a:r>
              <a:endParaRPr lang="en-US" altLang="zh-CN" sz="2400" dirty="0">
                <a:solidFill>
                  <a:srgbClr val="0A1E74"/>
                </a:solidFill>
              </a:endParaRPr>
            </a:p>
          </p:txBody>
        </p:sp>
        <p:sp>
          <p:nvSpPr>
            <p:cNvPr id="11" name="文本框 1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3474D55-D614-4143-B971-F2446F8EB149}"/>
                </a:ext>
              </a:extLst>
            </p:cNvPr>
            <p:cNvSpPr txBox="1"/>
            <p:nvPr/>
          </p:nvSpPr>
          <p:spPr>
            <a:xfrm>
              <a:off x="660400" y="4786190"/>
              <a:ext cx="5405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rgbClr val="0A1E74"/>
                  </a:solidFill>
                </a:rPr>
                <a:t>01.</a:t>
              </a:r>
              <a:endParaRPr lang="zh-CN" altLang="en-US" sz="2000" b="1" dirty="0">
                <a:solidFill>
                  <a:srgbClr val="0A1E74"/>
                </a:solidFill>
              </a:endParaRPr>
            </a:p>
          </p:txBody>
        </p:sp>
        <p:sp>
          <p:nvSpPr>
            <p:cNvPr id="12" name="文本框 1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D51598F-5410-44D6-A6C5-6893A10DC3E6}"/>
                </a:ext>
              </a:extLst>
            </p:cNvPr>
            <p:cNvSpPr txBox="1"/>
            <p:nvPr/>
          </p:nvSpPr>
          <p:spPr>
            <a:xfrm>
              <a:off x="4335780" y="1952745"/>
              <a:ext cx="3507740" cy="417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56F24"/>
                  </a:solidFill>
                  <a:effectLst/>
                  <a:uLnTx/>
                  <a:uFillTx/>
                </a:rPr>
                <a:t>适用于各种手术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56F24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文本框 1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8923E9FD-6D38-49A1-B9A9-5424984B4372}"/>
                </a:ext>
              </a:extLst>
            </p:cNvPr>
            <p:cNvSpPr txBox="1"/>
            <p:nvPr/>
          </p:nvSpPr>
          <p:spPr>
            <a:xfrm>
              <a:off x="4335780" y="1587689"/>
              <a:ext cx="35077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kumimoji="0" sz="14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2400" dirty="0" smtClean="0"/>
                <a:t>齿轮设计</a:t>
              </a:r>
              <a:r>
                <a:rPr lang="en-US" altLang="zh-CN" sz="2400" dirty="0" smtClean="0"/>
                <a:t>.</a:t>
              </a:r>
              <a:endParaRPr lang="en-US" altLang="zh-CN" sz="2400" dirty="0"/>
            </a:p>
          </p:txBody>
        </p:sp>
        <p:sp>
          <p:nvSpPr>
            <p:cNvPr id="14" name="文本框 1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6124A85B-00F2-4E9D-9AE4-1E6232048A47}"/>
                </a:ext>
              </a:extLst>
            </p:cNvPr>
            <p:cNvSpPr txBox="1"/>
            <p:nvPr/>
          </p:nvSpPr>
          <p:spPr>
            <a:xfrm>
              <a:off x="4335780" y="1130300"/>
              <a:ext cx="5405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/>
                <a:t>02.</a:t>
              </a:r>
              <a:endParaRPr lang="zh-CN" altLang="en-US" sz="2000" b="1" dirty="0"/>
            </a:p>
          </p:txBody>
        </p:sp>
        <p:sp>
          <p:nvSpPr>
            <p:cNvPr id="15" name="文本框 1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ADB299A-1991-420D-91B2-3B63CC6B7DA0}"/>
                </a:ext>
              </a:extLst>
            </p:cNvPr>
            <p:cNvSpPr txBox="1"/>
            <p:nvPr/>
          </p:nvSpPr>
          <p:spPr>
            <a:xfrm>
              <a:off x="8011160" y="5608635"/>
              <a:ext cx="3507740" cy="4177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b="1" dirty="0" smtClean="0">
                  <a:solidFill>
                    <a:srgbClr val="F56F24"/>
                  </a:solidFill>
                </a:rPr>
                <a:t>杀菌消毒</a:t>
              </a:r>
              <a:endPara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F56F24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文本框 1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3909819-D169-452F-B90A-17CCEFEAAFFB}"/>
                </a:ext>
              </a:extLst>
            </p:cNvPr>
            <p:cNvSpPr txBox="1"/>
            <p:nvPr/>
          </p:nvSpPr>
          <p:spPr>
            <a:xfrm>
              <a:off x="8011160" y="5243579"/>
              <a:ext cx="35077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kumimoji="0" sz="1400" b="1" i="0" u="none" strike="noStrike" cap="none" spc="0" normalizeH="0" baseline="0">
                  <a:ln>
                    <a:noFill/>
                  </a:ln>
                  <a:effectLst/>
                  <a:uLnTx/>
                  <a:uFillTx/>
                </a:defRPr>
              </a:lvl1pPr>
            </a:lstStyle>
            <a:p>
              <a:r>
                <a:rPr lang="zh-CN" altLang="en-US" sz="2400" dirty="0" smtClean="0">
                  <a:solidFill>
                    <a:schemeClr val="accent1"/>
                  </a:solidFill>
                </a:rPr>
                <a:t>电路横封感应器</a:t>
              </a:r>
              <a:endParaRPr lang="en-US" altLang="zh-CN" sz="2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文本框 20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E1221304-4796-461E-9496-D4DFEE8A0F8F}"/>
                </a:ext>
              </a:extLst>
            </p:cNvPr>
            <p:cNvSpPr txBox="1"/>
            <p:nvPr/>
          </p:nvSpPr>
          <p:spPr>
            <a:xfrm>
              <a:off x="8011160" y="4786190"/>
              <a:ext cx="5405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 dirty="0">
                  <a:solidFill>
                    <a:schemeClr val="accent1"/>
                  </a:solidFill>
                </a:rPr>
                <a:t>03.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pic>
        <p:nvPicPr>
          <p:cNvPr id="19" name="Picture 4" descr="C:\Users\DELL004\Desktop\图片\在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4911" y="167708"/>
            <a:ext cx="2302415" cy="558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矩形 19"/>
          <p:cNvSpPr/>
          <p:nvPr/>
        </p:nvSpPr>
        <p:spPr>
          <a:xfrm>
            <a:off x="11177516" y="5839467"/>
            <a:ext cx="1014484" cy="1040494"/>
          </a:xfrm>
          <a:prstGeom prst="rect">
            <a:avLst/>
          </a:prstGeom>
          <a:solidFill>
            <a:srgbClr val="0070C0">
              <a:alpha val="1803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chemeClr val="bg1"/>
                </a:solidFill>
              </a:ln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2711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Sľîď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1idè">
            <a:extLst>
              <a:ext uri="{FF2B5EF4-FFF2-40B4-BE49-F238E27FC236}">
                <a16:creationId xmlns:a16="http://schemas.microsoft.com/office/drawing/2014/main" xmlns="" id="{C8BBEB7A-FF76-438F-8E1B-AF6A22960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085" y="3607467"/>
            <a:ext cx="3002294" cy="741399"/>
          </a:xfrm>
        </p:spPr>
        <p:txBody>
          <a:bodyPr/>
          <a:lstStyle/>
          <a:p>
            <a:r>
              <a:rPr lang="en-US" altLang="zh-CN" dirty="0">
                <a:sym typeface="Arial" panose="020B0604020202020204" pitchFamily="34" charset="0"/>
              </a:rPr>
              <a:t>G-MEDIENCE</a:t>
            </a:r>
          </a:p>
        </p:txBody>
      </p:sp>
      <p:sp>
        <p:nvSpPr>
          <p:cNvPr id="8" name="iṣliḍé">
            <a:extLst>
              <a:ext uri="{FF2B5EF4-FFF2-40B4-BE49-F238E27FC236}">
                <a16:creationId xmlns:a16="http://schemas.microsoft.com/office/drawing/2014/main" xmlns="" id="{B46E4545-AA93-4A87-9828-5789A4CF16F2}"/>
              </a:ext>
            </a:extLst>
          </p:cNvPr>
          <p:cNvSpPr txBox="1"/>
          <p:nvPr/>
        </p:nvSpPr>
        <p:spPr>
          <a:xfrm>
            <a:off x="1854285" y="2895145"/>
            <a:ext cx="110054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b="1" dirty="0" smtClean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05</a:t>
            </a:r>
            <a:endParaRPr lang="zh-CN" altLang="en-US" b="1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22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19332" y="6083069"/>
            <a:ext cx="29098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4472C4"/>
                </a:solidFill>
                <a:latin typeface="Times New Roman" pitchFamily="18" charset="0"/>
                <a:cs typeface="Times New Roman" pitchFamily="18" charset="0"/>
              </a:rPr>
              <a:t>http://www.gmedience.com </a:t>
            </a:r>
            <a:endParaRPr lang="zh-CN" altLang="en-US" b="1" dirty="0">
              <a:solidFill>
                <a:srgbClr val="4472C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415909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îŝliḍ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îṡ1íḍé">
            <a:extLst>
              <a:ext uri="{FF2B5EF4-FFF2-40B4-BE49-F238E27FC236}">
                <a16:creationId xmlns:a16="http://schemas.microsoft.com/office/drawing/2014/main" xmlns="" id="{9B7CF129-9730-4010-9201-A27762C0FA1A}"/>
              </a:ext>
            </a:extLst>
          </p:cNvPr>
          <p:cNvGrpSpPr/>
          <p:nvPr/>
        </p:nvGrpSpPr>
        <p:grpSpPr>
          <a:xfrm>
            <a:off x="1155700" y="1"/>
            <a:ext cx="11036301" cy="6858000"/>
            <a:chOff x="1155700" y="1"/>
            <a:chExt cx="11036301" cy="6858000"/>
          </a:xfrm>
        </p:grpSpPr>
        <p:sp>
          <p:nvSpPr>
            <p:cNvPr id="4" name="íS1íďê">
              <a:extLst>
                <a:ext uri="{FF2B5EF4-FFF2-40B4-BE49-F238E27FC236}">
                  <a16:creationId xmlns:a16="http://schemas.microsoft.com/office/drawing/2014/main" xmlns="" id="{7625515B-43A2-4A5C-9694-74176CDC1A9F}"/>
                </a:ext>
              </a:extLst>
            </p:cNvPr>
            <p:cNvSpPr/>
            <p:nvPr/>
          </p:nvSpPr>
          <p:spPr>
            <a:xfrm>
              <a:off x="1796143" y="5067300"/>
              <a:ext cx="823686" cy="823686"/>
            </a:xfrm>
            <a:prstGeom prst="ellipse">
              <a:avLst/>
            </a:prstGeom>
            <a:solidFill>
              <a:srgbClr val="00B0F0">
                <a:alpha val="10000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6" name="îşľíḍé">
              <a:extLst>
                <a:ext uri="{FF2B5EF4-FFF2-40B4-BE49-F238E27FC236}">
                  <a16:creationId xmlns:a16="http://schemas.microsoft.com/office/drawing/2014/main" xmlns="" id="{FBF48393-A504-429D-AB82-68CE7F3F6D1D}"/>
                </a:ext>
              </a:extLst>
            </p:cNvPr>
            <p:cNvSpPr/>
            <p:nvPr/>
          </p:nvSpPr>
          <p:spPr>
            <a:xfrm>
              <a:off x="4071258" y="1"/>
              <a:ext cx="8120743" cy="6858000"/>
            </a:xfrm>
            <a:custGeom>
              <a:avLst/>
              <a:gdLst>
                <a:gd name="connsiteX0" fmla="*/ 1788005 w 8120743"/>
                <a:gd name="connsiteY0" fmla="*/ 0 h 6858000"/>
                <a:gd name="connsiteX1" fmla="*/ 6579481 w 8120743"/>
                <a:gd name="connsiteY1" fmla="*/ 0 h 6858000"/>
                <a:gd name="connsiteX2" fmla="*/ 6686943 w 8120743"/>
                <a:gd name="connsiteY2" fmla="*/ 76418 h 6858000"/>
                <a:gd name="connsiteX3" fmla="*/ 8038707 w 8120743"/>
                <a:gd name="connsiteY3" fmla="*/ 1800498 h 6858000"/>
                <a:gd name="connsiteX4" fmla="*/ 8120743 w 8120743"/>
                <a:gd name="connsiteY4" fmla="*/ 2024638 h 6858000"/>
                <a:gd name="connsiteX5" fmla="*/ 8120743 w 8120743"/>
                <a:gd name="connsiteY5" fmla="*/ 4833360 h 6858000"/>
                <a:gd name="connsiteX6" fmla="*/ 8038707 w 8120743"/>
                <a:gd name="connsiteY6" fmla="*/ 5057501 h 6858000"/>
                <a:gd name="connsiteX7" fmla="*/ 6686943 w 8120743"/>
                <a:gd name="connsiteY7" fmla="*/ 6781581 h 6858000"/>
                <a:gd name="connsiteX8" fmla="*/ 6579478 w 8120743"/>
                <a:gd name="connsiteY8" fmla="*/ 6858000 h 6858000"/>
                <a:gd name="connsiteX9" fmla="*/ 1788008 w 8120743"/>
                <a:gd name="connsiteY9" fmla="*/ 6858000 h 6858000"/>
                <a:gd name="connsiteX10" fmla="*/ 1680543 w 8120743"/>
                <a:gd name="connsiteY10" fmla="*/ 6781581 h 6858000"/>
                <a:gd name="connsiteX11" fmla="*/ 0 w 8120743"/>
                <a:gd name="connsiteY11" fmla="*/ 3428999 h 6858000"/>
                <a:gd name="connsiteX12" fmla="*/ 1680543 w 8120743"/>
                <a:gd name="connsiteY12" fmla="*/ 7641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120743" h="6858000">
                  <a:moveTo>
                    <a:pt x="1788005" y="0"/>
                  </a:moveTo>
                  <a:lnTo>
                    <a:pt x="6579481" y="0"/>
                  </a:lnTo>
                  <a:lnTo>
                    <a:pt x="6686943" y="76418"/>
                  </a:lnTo>
                  <a:cubicBezTo>
                    <a:pt x="7277581" y="518129"/>
                    <a:pt x="7747607" y="1112261"/>
                    <a:pt x="8038707" y="1800498"/>
                  </a:cubicBezTo>
                  <a:lnTo>
                    <a:pt x="8120743" y="2024638"/>
                  </a:lnTo>
                  <a:lnTo>
                    <a:pt x="8120743" y="4833360"/>
                  </a:lnTo>
                  <a:lnTo>
                    <a:pt x="8038707" y="5057501"/>
                  </a:lnTo>
                  <a:cubicBezTo>
                    <a:pt x="7747607" y="5745738"/>
                    <a:pt x="7277581" y="6339869"/>
                    <a:pt x="6686943" y="6781581"/>
                  </a:cubicBezTo>
                  <a:lnTo>
                    <a:pt x="6579478" y="6858000"/>
                  </a:lnTo>
                  <a:lnTo>
                    <a:pt x="1788008" y="6858000"/>
                  </a:lnTo>
                  <a:lnTo>
                    <a:pt x="1680543" y="6781581"/>
                  </a:lnTo>
                  <a:cubicBezTo>
                    <a:pt x="660351" y="6018624"/>
                    <a:pt x="0" y="4800928"/>
                    <a:pt x="0" y="3428999"/>
                  </a:cubicBezTo>
                  <a:cubicBezTo>
                    <a:pt x="0" y="2057070"/>
                    <a:pt x="660351" y="839374"/>
                    <a:pt x="1680543" y="76418"/>
                  </a:cubicBezTo>
                  <a:close/>
                </a:path>
              </a:pathLst>
            </a:custGeom>
            <a:solidFill>
              <a:srgbClr val="0A1E74">
                <a:alpha val="4706"/>
              </a:srgbClr>
            </a:solid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b="1">
                <a:solidFill>
                  <a:schemeClr val="accent2"/>
                </a:solidFill>
                <a:effectLst>
                  <a:outerShdw blurRad="127000" dist="76200" dir="2700000" algn="ctr" rotWithShape="0">
                    <a:schemeClr val="accent2">
                      <a:alpha val="20000"/>
                    </a:schemeClr>
                  </a:outerShdw>
                </a:effectLst>
              </a:endParaRPr>
            </a:p>
          </p:txBody>
        </p:sp>
        <p:sp>
          <p:nvSpPr>
            <p:cNvPr id="7" name="ïš1íḍê">
              <a:extLst>
                <a:ext uri="{FF2B5EF4-FFF2-40B4-BE49-F238E27FC236}">
                  <a16:creationId xmlns:a16="http://schemas.microsoft.com/office/drawing/2014/main" xmlns="" id="{96AA22CC-2985-4C22-BF83-B1FD71ACE5B6}"/>
                </a:ext>
              </a:extLst>
            </p:cNvPr>
            <p:cNvSpPr/>
            <p:nvPr/>
          </p:nvSpPr>
          <p:spPr>
            <a:xfrm>
              <a:off x="1155700" y="1562100"/>
              <a:ext cx="4140200" cy="4140200"/>
            </a:xfrm>
            <a:prstGeom prst="ellipse">
              <a:avLst/>
            </a:prstGeom>
            <a:blipFill>
              <a:blip r:embed="rId4"/>
              <a:srcRect/>
              <a:stretch>
                <a:fillRect l="-20347" r="-20223"/>
              </a:stretch>
            </a:blipFill>
            <a:effectLst/>
          </p:spPr>
          <p:txBody>
            <a:bodyPr vert="horz" lIns="91440" tIns="45720" rIns="91440" bIns="45720" rtlCol="0" anchor="ctr" anchorCtr="0">
              <a:normAutofit/>
            </a:bodyPr>
            <a:lstStyle/>
            <a:p>
              <a:pPr algn="ctr" defTabSz="914332"/>
              <a:endParaRPr lang="zh-CN" altLang="en-US" sz="1200" b="1">
                <a:solidFill>
                  <a:schemeClr val="accent1"/>
                </a:solidFill>
              </a:endParaRPr>
            </a:p>
          </p:txBody>
        </p:sp>
        <p:sp>
          <p:nvSpPr>
            <p:cNvPr id="9" name="í$1iḋê">
              <a:extLst>
                <a:ext uri="{FF2B5EF4-FFF2-40B4-BE49-F238E27FC236}">
                  <a16:creationId xmlns:a16="http://schemas.microsoft.com/office/drawing/2014/main" xmlns="" id="{831F1A3D-D42A-4DA7-87DB-D48FF8B44814}"/>
                </a:ext>
              </a:extLst>
            </p:cNvPr>
            <p:cNvSpPr txBox="1"/>
            <p:nvPr/>
          </p:nvSpPr>
          <p:spPr>
            <a:xfrm>
              <a:off x="5943601" y="3858149"/>
              <a:ext cx="5575300" cy="4584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20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just"/>
              <a:r>
                <a:rPr lang="zh-CN" altLang="en-US" sz="1800" b="1" dirty="0" smtClean="0">
                  <a:solidFill>
                    <a:schemeClr val="tx1"/>
                  </a:solidFill>
                  <a:ea typeface="微软雅黑" panose="020B0503020204020204" pitchFamily="34" charset="-122"/>
                  <a:sym typeface="Arial" panose="020B0604020202020204" pitchFamily="34" charset="0"/>
                </a:rPr>
                <a:t>致力于生产、研究、开发以医用线为基础的提拉产品</a:t>
              </a:r>
              <a:endParaRPr lang="en-US" altLang="zh-CN" sz="1800" b="1" dirty="0">
                <a:solidFill>
                  <a:schemeClr val="tx1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iṡļiḋé">
              <a:extLst>
                <a:ext uri="{FF2B5EF4-FFF2-40B4-BE49-F238E27FC236}">
                  <a16:creationId xmlns:a16="http://schemas.microsoft.com/office/drawing/2014/main" xmlns="" id="{9DEDFD98-E2ED-4314-A77B-D130549BC0C3}"/>
                </a:ext>
              </a:extLst>
            </p:cNvPr>
            <p:cNvSpPr/>
            <p:nvPr/>
          </p:nvSpPr>
          <p:spPr>
            <a:xfrm>
              <a:off x="1526142" y="1790700"/>
              <a:ext cx="540002" cy="5400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ap="rnd">
              <a:noFill/>
              <a:prstDash val="solid"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3765">
                <a:lnSpc>
                  <a:spcPct val="120000"/>
                </a:lnSpc>
              </a:pPr>
              <a:endPara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íŝlîdè">
              <a:extLst>
                <a:ext uri="{FF2B5EF4-FFF2-40B4-BE49-F238E27FC236}">
                  <a16:creationId xmlns:a16="http://schemas.microsoft.com/office/drawing/2014/main" xmlns="" id="{130FBEC0-85E4-4B77-9A36-342F920156D0}"/>
                </a:ext>
              </a:extLst>
            </p:cNvPr>
            <p:cNvSpPr/>
            <p:nvPr/>
          </p:nvSpPr>
          <p:spPr>
            <a:xfrm>
              <a:off x="7730219" y="2752200"/>
              <a:ext cx="2810782" cy="49530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effectLst>
              <a:outerShdw blurRad="254000" dist="127000" dir="5400000" algn="ctr" rotWithShape="0">
                <a:prstClr val="black">
                  <a:alpha val="10000"/>
                </a:prstClr>
              </a:outerShdw>
            </a:effectLst>
          </p:spPr>
          <p:txBody>
            <a:bodyPr vert="horz" lIns="91440" tIns="45720" rIns="91440" bIns="45720" rtlCol="0" anchor="ctr" anchorCtr="0">
              <a:noAutofit/>
            </a:bodyPr>
            <a:lstStyle/>
            <a:p>
              <a:pPr algn="ctr" defTabSz="914332">
                <a:lnSpc>
                  <a:spcPct val="90000"/>
                </a:lnSpc>
                <a:spcBef>
                  <a:spcPct val="0"/>
                </a:spcBef>
              </a:pPr>
              <a:r>
                <a:rPr lang="en-US" altLang="zh-CN" sz="1600" b="1" dirty="0">
                  <a:solidFill>
                    <a:schemeClr val="accent1"/>
                  </a:solidFill>
                  <a:sym typeface="Arial" panose="020B0604020202020204" pitchFamily="34" charset="0"/>
                </a:rPr>
                <a:t>G-MEDIENCE</a:t>
              </a:r>
            </a:p>
          </p:txBody>
        </p:sp>
        <p:sp>
          <p:nvSpPr>
            <p:cNvPr id="8" name="ïş1iďe">
              <a:extLst>
                <a:ext uri="{FF2B5EF4-FFF2-40B4-BE49-F238E27FC236}">
                  <a16:creationId xmlns:a16="http://schemas.microsoft.com/office/drawing/2014/main" xmlns="" id="{53E21E6C-6112-44A2-BC93-EF9CC447CB1D}"/>
                </a:ext>
              </a:extLst>
            </p:cNvPr>
            <p:cNvSpPr/>
            <p:nvPr/>
          </p:nvSpPr>
          <p:spPr>
            <a:xfrm>
              <a:off x="6083302" y="2109480"/>
              <a:ext cx="5063669" cy="890372"/>
            </a:xfrm>
            <a:prstGeom prst="rect">
              <a:avLst/>
            </a:prstGeom>
          </p:spPr>
          <p:txBody>
            <a:bodyPr wrap="square" anchor="b" anchorCtr="0">
              <a:noAutofit/>
            </a:bodyPr>
            <a:lstStyle/>
            <a:p>
              <a:pPr>
                <a:buSzPct val="25000"/>
              </a:pPr>
              <a:r>
                <a:rPr lang="zh-CN" altLang="en-US" sz="36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公司</a:t>
              </a:r>
              <a:r>
                <a:rPr lang="zh-CN" altLang="en-US" sz="3600" b="1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介绍</a:t>
              </a:r>
              <a:endParaRPr lang="en-US" altLang="zh-CN" sz="36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17" y="345558"/>
            <a:ext cx="26098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00323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íṥļiḑ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ïSḷïdé">
            <a:extLst>
              <a:ext uri="{FF2B5EF4-FFF2-40B4-BE49-F238E27FC236}">
                <a16:creationId xmlns:a16="http://schemas.microsoft.com/office/drawing/2014/main" xmlns="" id="{C236B19E-D887-420B-937E-6DD74C62534A}"/>
              </a:ext>
            </a:extLst>
          </p:cNvPr>
          <p:cNvSpPr/>
          <p:nvPr/>
        </p:nvSpPr>
        <p:spPr>
          <a:xfrm>
            <a:off x="0" y="1"/>
            <a:ext cx="4596170" cy="4294647"/>
          </a:xfrm>
          <a:custGeom>
            <a:avLst/>
            <a:gdLst>
              <a:gd name="connsiteX0" fmla="*/ 0 w 4596170"/>
              <a:gd name="connsiteY0" fmla="*/ 0 h 4294647"/>
              <a:gd name="connsiteX1" fmla="*/ 4466491 w 4596170"/>
              <a:gd name="connsiteY1" fmla="*/ 0 h 4294647"/>
              <a:gd name="connsiteX2" fmla="*/ 4527570 w 4596170"/>
              <a:gd name="connsiteY2" fmla="*/ 237542 h 4294647"/>
              <a:gd name="connsiteX3" fmla="*/ 4596170 w 4596170"/>
              <a:gd name="connsiteY3" fmla="*/ 918047 h 4294647"/>
              <a:gd name="connsiteX4" fmla="*/ 1219555 w 4596170"/>
              <a:gd name="connsiteY4" fmla="*/ 4294647 h 4294647"/>
              <a:gd name="connsiteX5" fmla="*/ 58558 w 4596170"/>
              <a:gd name="connsiteY5" fmla="*/ 4089756 h 4294647"/>
              <a:gd name="connsiteX6" fmla="*/ 0 w 4596170"/>
              <a:gd name="connsiteY6" fmla="*/ 4066668 h 429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6170" h="4294647">
                <a:moveTo>
                  <a:pt x="0" y="0"/>
                </a:moveTo>
                <a:lnTo>
                  <a:pt x="4466491" y="0"/>
                </a:lnTo>
                <a:lnTo>
                  <a:pt x="4527570" y="237542"/>
                </a:lnTo>
                <a:cubicBezTo>
                  <a:pt x="4572549" y="457351"/>
                  <a:pt x="4596170" y="684940"/>
                  <a:pt x="4596170" y="918047"/>
                </a:cubicBezTo>
                <a:cubicBezTo>
                  <a:pt x="4596170" y="2782893"/>
                  <a:pt x="3084409" y="4294647"/>
                  <a:pt x="1219555" y="4294647"/>
                </a:cubicBezTo>
                <a:cubicBezTo>
                  <a:pt x="811617" y="4294647"/>
                  <a:pt x="420575" y="4222307"/>
                  <a:pt x="58558" y="4089756"/>
                </a:cubicBezTo>
                <a:lnTo>
                  <a:pt x="0" y="406666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639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360487" y="153888"/>
            <a:ext cx="2670812" cy="6698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smtClean="0">
                <a:solidFill>
                  <a:srgbClr val="0A1E74"/>
                </a:solidFill>
                <a:latin typeface="+mn-ea"/>
                <a:ea typeface="+mn-ea"/>
              </a:rPr>
              <a:t>技术</a:t>
            </a:r>
            <a:r>
              <a:rPr lang="en-US" altLang="zh-CN" sz="3600" smtClean="0">
                <a:solidFill>
                  <a:srgbClr val="0A1E74"/>
                </a:solidFill>
                <a:latin typeface="+mn-ea"/>
                <a:ea typeface="+mn-ea"/>
              </a:rPr>
              <a:t>&amp;</a:t>
            </a:r>
            <a:r>
              <a:rPr lang="zh-CN" altLang="en-US" sz="3600" smtClean="0">
                <a:solidFill>
                  <a:srgbClr val="0A1E74"/>
                </a:solidFill>
                <a:latin typeface="+mn-ea"/>
                <a:ea typeface="+mn-ea"/>
              </a:rPr>
              <a:t>专利</a:t>
            </a:r>
            <a:endParaRPr lang="zh-CN" altLang="en-US" sz="3600" dirty="0">
              <a:solidFill>
                <a:srgbClr val="0A1E74"/>
              </a:solidFill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372140" y="1054898"/>
            <a:ext cx="11535778" cy="4824108"/>
            <a:chOff x="660400" y="1437670"/>
            <a:chExt cx="11276075" cy="4824108"/>
          </a:xfrm>
        </p:grpSpPr>
        <p:sp>
          <p:nvSpPr>
            <p:cNvPr id="13" name="文本框 1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0B55825A-D10D-43A0-9439-187872C12564}"/>
                </a:ext>
              </a:extLst>
            </p:cNvPr>
            <p:cNvSpPr txBox="1"/>
            <p:nvPr/>
          </p:nvSpPr>
          <p:spPr>
            <a:xfrm>
              <a:off x="660401" y="1437670"/>
              <a:ext cx="427995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CC9232A-3029-4EDB-9389-248B2FE55A7C}"/>
                </a:ext>
              </a:extLst>
            </p:cNvPr>
            <p:cNvSpPr/>
            <p:nvPr/>
          </p:nvSpPr>
          <p:spPr>
            <a:xfrm>
              <a:off x="660400" y="3093778"/>
              <a:ext cx="2639215" cy="3168000"/>
            </a:xfrm>
            <a:prstGeom prst="rect">
              <a:avLst/>
            </a:prstGeom>
            <a:blipFill>
              <a:blip r:embed="rId4"/>
              <a:srcRect/>
              <a:stretch>
                <a:fillRect t="-10554" b="-1046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7EAFD4D0-4CCD-4B94-94FB-557E84A59F41}"/>
                </a:ext>
              </a:extLst>
            </p:cNvPr>
            <p:cNvSpPr/>
            <p:nvPr/>
          </p:nvSpPr>
          <p:spPr>
            <a:xfrm>
              <a:off x="3543955" y="3093778"/>
              <a:ext cx="2639215" cy="3168000"/>
            </a:xfrm>
            <a:prstGeom prst="rect">
              <a:avLst/>
            </a:prstGeom>
            <a:blipFill>
              <a:blip r:embed="rId5"/>
              <a:srcRect/>
              <a:stretch>
                <a:fillRect t="-10483" b="-1039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5F7129F4-7ABB-40FE-94F0-B18B27B03612}"/>
                </a:ext>
              </a:extLst>
            </p:cNvPr>
            <p:cNvSpPr/>
            <p:nvPr/>
          </p:nvSpPr>
          <p:spPr>
            <a:xfrm>
              <a:off x="6413499" y="3093778"/>
              <a:ext cx="2639215" cy="3168000"/>
            </a:xfrm>
            <a:prstGeom prst="rect">
              <a:avLst/>
            </a:prstGeom>
            <a:blipFill>
              <a:blip r:embed="rId6"/>
              <a:srcRect/>
              <a:stretch>
                <a:fillRect t="-6132" b="-608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CEC5656A-A5F5-4B0A-95A0-6D126CA33A38}"/>
                </a:ext>
              </a:extLst>
            </p:cNvPr>
            <p:cNvSpPr/>
            <p:nvPr/>
          </p:nvSpPr>
          <p:spPr>
            <a:xfrm>
              <a:off x="9297260" y="3093778"/>
              <a:ext cx="2639215" cy="3168000"/>
            </a:xfrm>
            <a:prstGeom prst="rect">
              <a:avLst/>
            </a:prstGeom>
            <a:blipFill>
              <a:blip r:embed="rId7"/>
              <a:srcRect/>
              <a:stretch>
                <a:fillRect t="-10412" b="-10327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="" xmlns:a14="http://schemas.microsoft.com/office/drawing/2010/main" xmlns:p14="http://schemas.microsoft.com/office/powerpoint/2010/main" xmlns:a16="http://schemas.microsoft.com/office/drawing/2014/main" id="{B093A789-2D22-49B9-B534-05A39B568158}"/>
                </a:ext>
              </a:extLst>
            </p:cNvPr>
            <p:cNvSpPr/>
            <p:nvPr/>
          </p:nvSpPr>
          <p:spPr>
            <a:xfrm>
              <a:off x="6330353" y="1511300"/>
              <a:ext cx="4955822" cy="1422400"/>
            </a:xfrm>
            <a:prstGeom prst="rect">
              <a:avLst/>
            </a:prstGeom>
            <a:solidFill>
              <a:srgbClr val="FFFFFF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bg1">
                  <a:lumMod val="6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20995" y="6071191"/>
            <a:ext cx="23497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/>
              <a:t>医疗器械制造许可</a:t>
            </a:r>
            <a:endParaRPr lang="zh-CN" altLang="en-US" sz="1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322107" y="6082100"/>
            <a:ext cx="25470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/>
              <a:t>缝合线植入皮肤的手术器械许可</a:t>
            </a:r>
            <a:endParaRPr lang="zh-CN" altLang="en-US" sz="12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6436809" y="6082652"/>
            <a:ext cx="25209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/>
              <a:t>开发研究专职部门认证</a:t>
            </a:r>
            <a:endParaRPr lang="zh-CN" altLang="en-US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9303488" y="6082652"/>
            <a:ext cx="2509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/>
              <a:t>提拉用缝合线及手术器械许可</a:t>
            </a:r>
            <a:endParaRPr lang="zh-CN" altLang="en-US" sz="1200" b="1" dirty="0"/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2750983"/>
              </p:ext>
            </p:extLst>
          </p:nvPr>
        </p:nvGraphicFramePr>
        <p:xfrm>
          <a:off x="6172680" y="1128528"/>
          <a:ext cx="5069960" cy="1422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992"/>
                <a:gridCol w="1013992"/>
                <a:gridCol w="1013992"/>
                <a:gridCol w="1013992"/>
                <a:gridCol w="1013992"/>
              </a:tblGrid>
              <a:tr h="474133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2017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2018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2019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 smtClean="0"/>
                        <a:t>2020</a:t>
                      </a:r>
                      <a:endParaRPr lang="zh-CN" altLang="en-US" sz="1600" dirty="0"/>
                    </a:p>
                  </a:txBody>
                  <a:tcPr/>
                </a:tc>
              </a:tr>
              <a:tr h="474133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j-ea"/>
                          <a:ea typeface="+mj-ea"/>
                        </a:rPr>
                        <a:t>专利申请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1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8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11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18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</a:tr>
              <a:tr h="474133">
                <a:tc>
                  <a:txBody>
                    <a:bodyPr/>
                    <a:lstStyle/>
                    <a:p>
                      <a:r>
                        <a:rPr lang="zh-CN" altLang="en-US" sz="1400" dirty="0" smtClean="0">
                          <a:latin typeface="+mj-ea"/>
                          <a:ea typeface="+mj-ea"/>
                        </a:rPr>
                        <a:t>专利登录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0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2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3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>
                          <a:latin typeface="+mj-ea"/>
                          <a:ea typeface="+mj-ea"/>
                        </a:rPr>
                        <a:t>3</a:t>
                      </a:r>
                      <a:endParaRPr lang="zh-CN" altLang="en-US" sz="1400" dirty="0">
                        <a:latin typeface="+mj-ea"/>
                        <a:ea typeface="+mj-ea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7113181" y="669851"/>
            <a:ext cx="34447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/>
              <a:t>专利申请及登录总和</a:t>
            </a:r>
            <a:endParaRPr lang="zh-CN" altLang="en-US" sz="1400" b="1" dirty="0"/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940" y="823738"/>
            <a:ext cx="3853735" cy="174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23660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ṧľíďè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iṩlide">
            <a:extLst>
              <a:ext uri="{FF2B5EF4-FFF2-40B4-BE49-F238E27FC236}">
                <a16:creationId xmlns:a16="http://schemas.microsoft.com/office/drawing/2014/main" xmlns="" id="{EF1B8576-392C-43F2-8104-4DE1BF741842}"/>
              </a:ext>
            </a:extLst>
          </p:cNvPr>
          <p:cNvSpPr/>
          <p:nvPr/>
        </p:nvSpPr>
        <p:spPr>
          <a:xfrm>
            <a:off x="0" y="1"/>
            <a:ext cx="4596170" cy="4294647"/>
          </a:xfrm>
          <a:custGeom>
            <a:avLst/>
            <a:gdLst>
              <a:gd name="connsiteX0" fmla="*/ 0 w 4596170"/>
              <a:gd name="connsiteY0" fmla="*/ 0 h 4294647"/>
              <a:gd name="connsiteX1" fmla="*/ 4466491 w 4596170"/>
              <a:gd name="connsiteY1" fmla="*/ 0 h 4294647"/>
              <a:gd name="connsiteX2" fmla="*/ 4527570 w 4596170"/>
              <a:gd name="connsiteY2" fmla="*/ 237542 h 4294647"/>
              <a:gd name="connsiteX3" fmla="*/ 4596170 w 4596170"/>
              <a:gd name="connsiteY3" fmla="*/ 918047 h 4294647"/>
              <a:gd name="connsiteX4" fmla="*/ 1219555 w 4596170"/>
              <a:gd name="connsiteY4" fmla="*/ 4294647 h 4294647"/>
              <a:gd name="connsiteX5" fmla="*/ 58558 w 4596170"/>
              <a:gd name="connsiteY5" fmla="*/ 4089756 h 4294647"/>
              <a:gd name="connsiteX6" fmla="*/ 0 w 4596170"/>
              <a:gd name="connsiteY6" fmla="*/ 4066668 h 4294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96170" h="4294647">
                <a:moveTo>
                  <a:pt x="0" y="0"/>
                </a:moveTo>
                <a:lnTo>
                  <a:pt x="4466491" y="0"/>
                </a:lnTo>
                <a:lnTo>
                  <a:pt x="4527570" y="237542"/>
                </a:lnTo>
                <a:cubicBezTo>
                  <a:pt x="4572549" y="457351"/>
                  <a:pt x="4596170" y="684940"/>
                  <a:pt x="4596170" y="918047"/>
                </a:cubicBezTo>
                <a:cubicBezTo>
                  <a:pt x="4596170" y="2782893"/>
                  <a:pt x="3084409" y="4294647"/>
                  <a:pt x="1219555" y="4294647"/>
                </a:cubicBezTo>
                <a:cubicBezTo>
                  <a:pt x="811617" y="4294647"/>
                  <a:pt x="420575" y="4222307"/>
                  <a:pt x="58558" y="4089756"/>
                </a:cubicBezTo>
                <a:lnTo>
                  <a:pt x="0" y="406666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639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zh-CN" altLang="en-US"/>
          </a:p>
        </p:txBody>
      </p:sp>
      <p:sp>
        <p:nvSpPr>
          <p:cNvPr id="51" name="标题 1"/>
          <p:cNvSpPr txBox="1">
            <a:spLocks/>
          </p:cNvSpPr>
          <p:nvPr/>
        </p:nvSpPr>
        <p:spPr>
          <a:xfrm>
            <a:off x="717275" y="362620"/>
            <a:ext cx="10858500" cy="10287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400" dirty="0" smtClean="0">
                <a:solidFill>
                  <a:srgbClr val="0A1E74"/>
                </a:solidFill>
              </a:rPr>
              <a:t>产品详情</a:t>
            </a:r>
            <a:endParaRPr lang="zh-CN" altLang="en-US" sz="4400" dirty="0">
              <a:solidFill>
                <a:srgbClr val="0A1E74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693006" y="1391320"/>
            <a:ext cx="11284858" cy="5047586"/>
            <a:chOff x="660400" y="1130300"/>
            <a:chExt cx="11284858" cy="5047586"/>
          </a:xfrm>
        </p:grpSpPr>
        <p:sp>
          <p:nvSpPr>
            <p:cNvPr id="53" name="椭圆 52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A3496AFB-902C-4732-B5C4-56845C6220F2}"/>
                </a:ext>
              </a:extLst>
            </p:cNvPr>
            <p:cNvSpPr/>
            <p:nvPr/>
          </p:nvSpPr>
          <p:spPr>
            <a:xfrm>
              <a:off x="8026400" y="2259028"/>
              <a:ext cx="3918858" cy="3918858"/>
            </a:xfrm>
            <a:prstGeom prst="ellipse">
              <a:avLst/>
            </a:prstGeom>
            <a:ln>
              <a:noFill/>
            </a:ln>
            <a:effectLst>
              <a:softEdge rad="1143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4" name="组合 53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37E15A42-6FF0-4E93-B9E9-71970F99523C}"/>
                </a:ext>
              </a:extLst>
            </p:cNvPr>
            <p:cNvGrpSpPr/>
            <p:nvPr/>
          </p:nvGrpSpPr>
          <p:grpSpPr>
            <a:xfrm>
              <a:off x="660400" y="1130300"/>
              <a:ext cx="4589694" cy="1860827"/>
              <a:chOff x="1079500" y="1536700"/>
              <a:chExt cx="4589694" cy="1860827"/>
            </a:xfrm>
          </p:grpSpPr>
          <p:sp>
            <p:nvSpPr>
              <p:cNvPr id="70" name="文本框 4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5701A22F-E581-420C-85C6-541020E7B22C}"/>
                  </a:ext>
                </a:extLst>
              </p:cNvPr>
              <p:cNvSpPr txBox="1"/>
              <p:nvPr/>
            </p:nvSpPr>
            <p:spPr>
              <a:xfrm>
                <a:off x="2929976" y="2035616"/>
                <a:ext cx="2739218" cy="13619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100" dirty="0" smtClean="0">
                    <a:latin typeface="+mj-ea"/>
                    <a:ea typeface="+mj-ea"/>
                  </a:rPr>
                  <a:t>被称为</a:t>
                </a:r>
                <a:r>
                  <a:rPr lang="en-US" altLang="zh-CN" sz="1100" dirty="0" smtClean="0">
                    <a:latin typeface="+mj-ea"/>
                    <a:ea typeface="+mj-ea"/>
                  </a:rPr>
                  <a:t>“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生物</a:t>
                </a:r>
                <a:r>
                  <a:rPr lang="zh-CN" altLang="en-US" sz="1100" dirty="0">
                    <a:latin typeface="+mj-ea"/>
                    <a:ea typeface="+mj-ea"/>
                  </a:rPr>
                  <a:t>线（</a:t>
                </a:r>
                <a:r>
                  <a:rPr lang="en-US" altLang="zh-CN" sz="1100" dirty="0">
                    <a:latin typeface="+mj-ea"/>
                    <a:ea typeface="+mj-ea"/>
                  </a:rPr>
                  <a:t>bio s line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）</a:t>
                </a:r>
                <a:r>
                  <a:rPr lang="en-US" altLang="zh-CN" sz="1100" dirty="0" smtClean="0">
                    <a:latin typeface="+mj-ea"/>
                    <a:ea typeface="+mj-ea"/>
                  </a:rPr>
                  <a:t>”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的提拉术是通过</a:t>
                </a:r>
                <a:r>
                  <a:rPr lang="zh-CN" altLang="en-US" sz="1100" dirty="0">
                    <a:latin typeface="+mj-ea"/>
                    <a:ea typeface="+mj-ea"/>
                  </a:rPr>
                  <a:t>细胞的自我模拟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，释放</a:t>
                </a:r>
                <a:r>
                  <a:rPr lang="en-US" altLang="zh-CN" sz="1100" dirty="0" smtClean="0">
                    <a:latin typeface="+mj-ea"/>
                    <a:ea typeface="+mj-ea"/>
                  </a:rPr>
                  <a:t>PDO, 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来实现对脸部的提拉。手术</a:t>
                </a:r>
                <a:r>
                  <a:rPr lang="zh-CN" altLang="en-US" sz="1100" dirty="0">
                    <a:latin typeface="+mj-ea"/>
                    <a:ea typeface="+mj-ea"/>
                  </a:rPr>
                  <a:t>后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体重不会</a:t>
                </a:r>
                <a:r>
                  <a:rPr lang="zh-CN" altLang="en-US" sz="1100" dirty="0">
                    <a:latin typeface="+mj-ea"/>
                    <a:ea typeface="+mj-ea"/>
                  </a:rPr>
                  <a:t>减少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，术后</a:t>
                </a:r>
                <a:r>
                  <a:rPr lang="en-US" altLang="zh-CN" sz="1100" dirty="0" smtClean="0">
                    <a:latin typeface="+mj-ea"/>
                    <a:ea typeface="+mj-ea"/>
                  </a:rPr>
                  <a:t>1~2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年可完全</a:t>
                </a:r>
                <a:r>
                  <a:rPr lang="zh-CN" altLang="en-US" sz="1100" dirty="0">
                    <a:latin typeface="+mj-ea"/>
                    <a:ea typeface="+mj-ea"/>
                  </a:rPr>
                  <a:t>溶解在体内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，无</a:t>
                </a:r>
                <a:r>
                  <a:rPr lang="zh-CN" altLang="en-US" sz="1100" dirty="0">
                    <a:latin typeface="+mj-ea"/>
                    <a:ea typeface="+mj-ea"/>
                  </a:rPr>
                  <a:t>副作用，无需</a:t>
                </a:r>
                <a:r>
                  <a:rPr lang="zh-CN" altLang="en-US" sz="1100" dirty="0" smtClean="0">
                    <a:latin typeface="+mj-ea"/>
                    <a:ea typeface="+mj-ea"/>
                  </a:rPr>
                  <a:t>担心拆线，</a:t>
                </a:r>
                <a:r>
                  <a:rPr lang="zh-CN" altLang="en-US" sz="1100" dirty="0">
                    <a:latin typeface="+mj-ea"/>
                    <a:ea typeface="+mj-ea"/>
                  </a:rPr>
                  <a:t>祛皱效果显著</a:t>
                </a:r>
                <a:r>
                  <a:rPr lang="zh-CN" altLang="en-US" sz="1100" dirty="0"/>
                  <a:t>。 </a:t>
                </a:r>
                <a:endParaRPr lang="en-GB" altLang="zh-CN" sz="1100" dirty="0"/>
              </a:p>
            </p:txBody>
          </p:sp>
          <p:sp>
            <p:nvSpPr>
              <p:cNvPr id="71" name="文本框 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E4BA490-104D-4CEC-834F-3894F83E9386}"/>
                  </a:ext>
                </a:extLst>
              </p:cNvPr>
              <p:cNvSpPr txBox="1"/>
              <p:nvPr/>
            </p:nvSpPr>
            <p:spPr>
              <a:xfrm>
                <a:off x="2810682" y="1643907"/>
                <a:ext cx="27392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M</a:t>
                </a:r>
                <a:endParaRPr lang="en-GB" sz="2000" b="1" dirty="0"/>
              </a:p>
            </p:txBody>
          </p:sp>
          <p:sp>
            <p:nvSpPr>
              <p:cNvPr id="72" name="椭圆 7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53B81DA2-0BFC-4747-AB57-C49562514AE4}"/>
                  </a:ext>
                </a:extLst>
              </p:cNvPr>
              <p:cNvSpPr/>
              <p:nvPr/>
            </p:nvSpPr>
            <p:spPr>
              <a:xfrm>
                <a:off x="1079500" y="1536700"/>
                <a:ext cx="1536700" cy="1536700"/>
              </a:xfrm>
              <a:prstGeom prst="ellipse">
                <a:avLst/>
              </a:prstGeom>
              <a:blipFill>
                <a:blip r:embed="rId4"/>
                <a:srcRect/>
                <a:stretch>
                  <a:fillRect l="-16805" r="-16528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5" name="组合 54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4DDD40B4-640E-4F3E-81EF-9F57033F29BA}"/>
                </a:ext>
              </a:extLst>
            </p:cNvPr>
            <p:cNvGrpSpPr/>
            <p:nvPr/>
          </p:nvGrpSpPr>
          <p:grpSpPr>
            <a:xfrm>
              <a:off x="6612341" y="1989284"/>
              <a:ext cx="4470400" cy="1536700"/>
              <a:chOff x="6642100" y="2942852"/>
              <a:chExt cx="4470400" cy="1536700"/>
            </a:xfrm>
          </p:grpSpPr>
          <p:sp>
            <p:nvSpPr>
              <p:cNvPr id="67" name="文本框 1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1E26141-7689-4F52-A6AD-5B7973FA3ECB}"/>
                  </a:ext>
                </a:extLst>
              </p:cNvPr>
              <p:cNvSpPr txBox="1"/>
              <p:nvPr/>
            </p:nvSpPr>
            <p:spPr>
              <a:xfrm flipH="1">
                <a:off x="6642100" y="3539104"/>
                <a:ext cx="2739218" cy="294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endParaRPr lang="en-GB" altLang="zh-CN" sz="1000" dirty="0"/>
              </a:p>
            </p:txBody>
          </p:sp>
          <p:sp>
            <p:nvSpPr>
              <p:cNvPr id="68" name="文本框 12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01E0DF1E-0D6D-4E17-84C4-B3D3C56FB9C1}"/>
                  </a:ext>
                </a:extLst>
              </p:cNvPr>
              <p:cNvSpPr txBox="1"/>
              <p:nvPr/>
            </p:nvSpPr>
            <p:spPr>
              <a:xfrm flipH="1">
                <a:off x="6642100" y="3050059"/>
                <a:ext cx="27392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MS</a:t>
                </a:r>
                <a:endParaRPr lang="en-GB" sz="2000" b="1" dirty="0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B4E8F253-5C5F-4B9F-8091-7D6D74AFAF26}"/>
                  </a:ext>
                </a:extLst>
              </p:cNvPr>
              <p:cNvSpPr/>
              <p:nvPr/>
            </p:nvSpPr>
            <p:spPr>
              <a:xfrm flipH="1">
                <a:off x="9575800" y="2942852"/>
                <a:ext cx="1536700" cy="1536700"/>
              </a:xfrm>
              <a:prstGeom prst="ellipse">
                <a:avLst/>
              </a:prstGeom>
              <a:blipFill>
                <a:blip r:embed="rId5"/>
                <a:srcRect/>
                <a:stretch>
                  <a:fillRect l="-16805" r="-16528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1893D745-8E29-4A99-8429-92F8BC3E629C}"/>
                </a:ext>
              </a:extLst>
            </p:cNvPr>
            <p:cNvGrpSpPr/>
            <p:nvPr/>
          </p:nvGrpSpPr>
          <p:grpSpPr>
            <a:xfrm>
              <a:off x="1525991" y="3529857"/>
              <a:ext cx="4470400" cy="1536700"/>
              <a:chOff x="2074459" y="4349005"/>
              <a:chExt cx="4470400" cy="1536700"/>
            </a:xfrm>
          </p:grpSpPr>
          <p:sp>
            <p:nvSpPr>
              <p:cNvPr id="64" name="文本框 21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61FF52F-737E-47E3-973D-CE2CD97E5B87}"/>
                  </a:ext>
                </a:extLst>
              </p:cNvPr>
              <p:cNvSpPr txBox="1"/>
              <p:nvPr/>
            </p:nvSpPr>
            <p:spPr>
              <a:xfrm>
                <a:off x="3805641" y="4945257"/>
                <a:ext cx="2739218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100" dirty="0"/>
                  <a:t>T</a:t>
                </a:r>
                <a:r>
                  <a:rPr lang="zh-CN" altLang="en-US" sz="1100" dirty="0"/>
                  <a:t>系列由拉伸强度高的两个</a:t>
                </a:r>
                <a:r>
                  <a:rPr lang="zh-CN" altLang="en-US" sz="1100" dirty="0" smtClean="0"/>
                  <a:t>缝合丝线</a:t>
                </a:r>
                <a:r>
                  <a:rPr lang="en-US" altLang="zh-CN" sz="1100" dirty="0" smtClean="0"/>
                  <a:t>T</a:t>
                </a:r>
                <a:r>
                  <a:rPr lang="zh-CN" altLang="en-US" sz="1100" dirty="0" smtClean="0"/>
                  <a:t>构成，可加速激活细胞的活性</a:t>
                </a:r>
                <a:r>
                  <a:rPr lang="zh-CN" altLang="en-US" sz="1000" dirty="0" smtClean="0"/>
                  <a:t>。</a:t>
                </a:r>
                <a:endParaRPr lang="en-GB" altLang="zh-CN" sz="1000" dirty="0"/>
              </a:p>
            </p:txBody>
          </p:sp>
          <p:sp>
            <p:nvSpPr>
              <p:cNvPr id="65" name="文本框 22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59F1F45-2FB4-4E91-B960-5339975E4780}"/>
                  </a:ext>
                </a:extLst>
              </p:cNvPr>
              <p:cNvSpPr txBox="1"/>
              <p:nvPr/>
            </p:nvSpPr>
            <p:spPr>
              <a:xfrm>
                <a:off x="3805641" y="4456212"/>
                <a:ext cx="27392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T</a:t>
                </a:r>
                <a:endParaRPr lang="en-GB" sz="2000" b="1" dirty="0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EB49B428-3BC7-41BB-8304-9728F45C04E0}"/>
                  </a:ext>
                </a:extLst>
              </p:cNvPr>
              <p:cNvSpPr/>
              <p:nvPr/>
            </p:nvSpPr>
            <p:spPr>
              <a:xfrm>
                <a:off x="2074459" y="4349005"/>
                <a:ext cx="1536700" cy="1536700"/>
              </a:xfrm>
              <a:prstGeom prst="ellipse">
                <a:avLst/>
              </a:prstGeom>
              <a:blipFill>
                <a:blip r:embed="rId4"/>
                <a:srcRect/>
                <a:stretch>
                  <a:fillRect l="-16805" r="-16528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7" name="弧形 56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9C59D617-D451-4D74-9410-65D5CCD91A70}"/>
                </a:ext>
              </a:extLst>
            </p:cNvPr>
            <p:cNvSpPr/>
            <p:nvPr/>
          </p:nvSpPr>
          <p:spPr>
            <a:xfrm flipH="1">
              <a:off x="4125132" y="2678310"/>
              <a:ext cx="3390900" cy="1710531"/>
            </a:xfrm>
            <a:prstGeom prst="arc">
              <a:avLst/>
            </a:prstGeom>
            <a:ln w="952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C48FEBF3-4108-42F5-8B12-4DB118E0BCA4}"/>
                </a:ext>
              </a:extLst>
            </p:cNvPr>
            <p:cNvGrpSpPr/>
            <p:nvPr/>
          </p:nvGrpSpPr>
          <p:grpSpPr>
            <a:xfrm>
              <a:off x="7183841" y="4388841"/>
              <a:ext cx="4470400" cy="1536700"/>
              <a:chOff x="6642100" y="2942852"/>
              <a:chExt cx="4470400" cy="1536700"/>
            </a:xfrm>
          </p:grpSpPr>
          <p:sp>
            <p:nvSpPr>
              <p:cNvPr id="61" name="文本框 25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693C8922-3D5E-45A0-AEE6-78C1303CA9B7}"/>
                  </a:ext>
                </a:extLst>
              </p:cNvPr>
              <p:cNvSpPr txBox="1"/>
              <p:nvPr/>
            </p:nvSpPr>
            <p:spPr>
              <a:xfrm flipH="1">
                <a:off x="6642100" y="3539104"/>
                <a:ext cx="2739218" cy="854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GB" altLang="zh-CN" sz="1100" dirty="0" smtClean="0"/>
                  <a:t>TS</a:t>
                </a:r>
                <a:r>
                  <a:rPr lang="zh-CN" altLang="en-US" sz="1100" dirty="0" smtClean="0"/>
                  <a:t>系列是比</a:t>
                </a:r>
                <a:r>
                  <a:rPr lang="en-US" altLang="zh-CN" sz="1100" dirty="0" smtClean="0"/>
                  <a:t>T</a:t>
                </a:r>
                <a:r>
                  <a:rPr lang="zh-CN" altLang="en-US" sz="1100" dirty="0" smtClean="0"/>
                  <a:t>系列更先进的阶段，面部提升效果明显。根据受术者皮肤的不同状态，所需要的线材类型也不同</a:t>
                </a:r>
                <a:r>
                  <a:rPr lang="zh-CN" altLang="en-US" sz="1000" dirty="0" smtClean="0"/>
                  <a:t>。</a:t>
                </a:r>
                <a:endParaRPr lang="en-GB" altLang="zh-CN" sz="1000" dirty="0"/>
              </a:p>
            </p:txBody>
          </p:sp>
          <p:sp>
            <p:nvSpPr>
              <p:cNvPr id="62" name="文本框 27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E16B1D13-7F1E-407E-8D78-6D8C9B69A532}"/>
                  </a:ext>
                </a:extLst>
              </p:cNvPr>
              <p:cNvSpPr txBox="1"/>
              <p:nvPr/>
            </p:nvSpPr>
            <p:spPr>
              <a:xfrm flipH="1">
                <a:off x="6642100" y="3050059"/>
                <a:ext cx="273921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 smtClean="0"/>
                  <a:t>TS</a:t>
                </a:r>
                <a:endParaRPr lang="en-GB" sz="2000" b="1" dirty="0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="" xmlns:p14="http://schemas.microsoft.com/office/powerpoint/2010/main" xmlns:a16="http://schemas.microsoft.com/office/drawing/2014/main" id="{2AB5135E-4FD8-4427-AB36-21565805EA77}"/>
                  </a:ext>
                </a:extLst>
              </p:cNvPr>
              <p:cNvSpPr/>
              <p:nvPr/>
            </p:nvSpPr>
            <p:spPr>
              <a:xfrm flipH="1">
                <a:off x="9575800" y="2942852"/>
                <a:ext cx="1536700" cy="1536700"/>
              </a:xfrm>
              <a:prstGeom prst="ellipse">
                <a:avLst/>
              </a:prstGeom>
              <a:blipFill>
                <a:blip r:embed="rId6"/>
                <a:srcRect/>
                <a:stretch>
                  <a:fillRect l="-16805" r="-16528"/>
                </a:stretch>
              </a:blipFill>
              <a:ln w="762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59" name="弧形 58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BC660754-E774-46F9-8F27-F9C60FB61184}"/>
                </a:ext>
              </a:extLst>
            </p:cNvPr>
            <p:cNvSpPr/>
            <p:nvPr/>
          </p:nvSpPr>
          <p:spPr>
            <a:xfrm>
              <a:off x="4692650" y="3713351"/>
              <a:ext cx="3390900" cy="1710531"/>
            </a:xfrm>
            <a:prstGeom prst="arc">
              <a:avLst/>
            </a:prstGeom>
            <a:ln w="952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0" name="弧形 59">
              <a:extLst>
                <a:ext uri="{FF2B5EF4-FFF2-40B4-BE49-F238E27FC236}">
                  <a16:creationId xmlns="" xmlns:p14="http://schemas.microsoft.com/office/powerpoint/2010/main" xmlns:a16="http://schemas.microsoft.com/office/drawing/2014/main" id="{2C42ADFC-3A46-4ED2-B31E-63427E2B4271}"/>
                </a:ext>
              </a:extLst>
            </p:cNvPr>
            <p:cNvSpPr/>
            <p:nvPr/>
          </p:nvSpPr>
          <p:spPr>
            <a:xfrm>
              <a:off x="4054374" y="1253183"/>
              <a:ext cx="3390900" cy="1710531"/>
            </a:xfrm>
            <a:prstGeom prst="arc">
              <a:avLst/>
            </a:prstGeom>
            <a:ln w="9525">
              <a:solidFill>
                <a:schemeClr val="tx1"/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3" name="矩形 72"/>
          <p:cNvSpPr/>
          <p:nvPr/>
        </p:nvSpPr>
        <p:spPr>
          <a:xfrm>
            <a:off x="6891415" y="2732796"/>
            <a:ext cx="2679405" cy="1361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100" dirty="0">
                <a:latin typeface="+mn-ea"/>
              </a:rPr>
              <a:t>MS</a:t>
            </a:r>
            <a:r>
              <a:rPr lang="zh-CN" altLang="en-US" sz="1100" dirty="0">
                <a:latin typeface="+mn-ea"/>
              </a:rPr>
              <a:t>系列是</a:t>
            </a:r>
            <a:r>
              <a:rPr lang="zh-CN" altLang="en-US" sz="1100" dirty="0" smtClean="0">
                <a:latin typeface="+mn-ea"/>
              </a:rPr>
              <a:t>比</a:t>
            </a:r>
            <a:r>
              <a:rPr lang="en-US" altLang="zh-CN" sz="1100" dirty="0" smtClean="0">
                <a:latin typeface="+mn-ea"/>
              </a:rPr>
              <a:t>M</a:t>
            </a:r>
            <a:r>
              <a:rPr lang="zh-CN" altLang="en-US" sz="1100" dirty="0" smtClean="0">
                <a:latin typeface="+mn-ea"/>
              </a:rPr>
              <a:t>系列更</a:t>
            </a:r>
            <a:r>
              <a:rPr lang="zh-CN" altLang="en-US" sz="1100" dirty="0">
                <a:latin typeface="+mn-ea"/>
              </a:rPr>
              <a:t>先进的阶段。 </a:t>
            </a:r>
            <a:r>
              <a:rPr lang="zh-CN" altLang="en-US" sz="1100" dirty="0" smtClean="0">
                <a:latin typeface="+mn-ea"/>
              </a:rPr>
              <a:t>单</a:t>
            </a:r>
            <a:r>
              <a:rPr lang="zh-CN" altLang="en-US" sz="1100" dirty="0">
                <a:latin typeface="+mn-ea"/>
              </a:rPr>
              <a:t>杆提升的螺纹设计</a:t>
            </a:r>
            <a:r>
              <a:rPr lang="en-US" altLang="zh-CN" sz="1100" dirty="0">
                <a:latin typeface="+mn-ea"/>
              </a:rPr>
              <a:t>,</a:t>
            </a:r>
            <a:r>
              <a:rPr lang="zh-CN" altLang="en-US" sz="1100" dirty="0">
                <a:latin typeface="+mn-ea"/>
              </a:rPr>
              <a:t>可加速向 </a:t>
            </a:r>
            <a:r>
              <a:rPr lang="en-US" altLang="zh-CN" sz="1100" dirty="0" err="1">
                <a:latin typeface="+mn-ea"/>
              </a:rPr>
              <a:t>smas</a:t>
            </a:r>
            <a:r>
              <a:rPr lang="zh-CN" altLang="en-US" sz="1100" dirty="0">
                <a:latin typeface="+mn-ea"/>
              </a:rPr>
              <a:t>层强力模拟</a:t>
            </a:r>
            <a:r>
              <a:rPr lang="en-US" altLang="zh-CN" sz="1100" dirty="0">
                <a:latin typeface="+mn-ea"/>
              </a:rPr>
              <a:t>,</a:t>
            </a:r>
            <a:r>
              <a:rPr lang="zh-CN" altLang="en-US" sz="1100" dirty="0">
                <a:latin typeface="+mn-ea"/>
              </a:rPr>
              <a:t>并形成更多的胶原蛋白。 </a:t>
            </a:r>
            <a:r>
              <a:rPr lang="zh-CN" altLang="en-US" sz="1100" dirty="0" smtClean="0">
                <a:latin typeface="+mn-ea"/>
              </a:rPr>
              <a:t>这系列产品</a:t>
            </a:r>
            <a:r>
              <a:rPr lang="zh-CN" altLang="en-US" sz="1100" dirty="0">
                <a:latin typeface="+mn-ea"/>
              </a:rPr>
              <a:t>比单一纤维更厚、更强，提拉皮肤的效果比现有的</a:t>
            </a:r>
            <a:r>
              <a:rPr lang="en-US" altLang="zh-CN" sz="1100" dirty="0">
                <a:latin typeface="+mn-ea"/>
              </a:rPr>
              <a:t>PDO</a:t>
            </a:r>
            <a:r>
              <a:rPr lang="zh-CN" altLang="en-US" sz="1100" dirty="0">
                <a:latin typeface="+mn-ea"/>
              </a:rPr>
              <a:t>更强</a:t>
            </a:r>
            <a:r>
              <a:rPr lang="zh-CN" altLang="en-US" sz="1000" dirty="0">
                <a:latin typeface="+mn-ea"/>
              </a:rPr>
              <a:t>。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25668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îṣ1íḍ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419367" y="2601161"/>
            <a:ext cx="626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 smtClean="0">
                <a:solidFill>
                  <a:srgbClr val="0A1E74"/>
                </a:solidFill>
              </a:rPr>
              <a:t>THANK YOU !</a:t>
            </a:r>
            <a:endParaRPr lang="zh-CN" altLang="en-US" sz="7200" b="1" dirty="0">
              <a:solidFill>
                <a:srgbClr val="0A1E74"/>
              </a:solidFill>
            </a:endParaRPr>
          </a:p>
        </p:txBody>
      </p:sp>
      <p:sp>
        <p:nvSpPr>
          <p:cNvPr id="3" name="išliḑe">
            <a:extLst>
              <a:ext uri="{FF2B5EF4-FFF2-40B4-BE49-F238E27FC236}">
                <a16:creationId xmlns:a16="http://schemas.microsoft.com/office/drawing/2014/main" xmlns="" id="{C6C27E82-5F25-403B-815C-A62922EBC784}"/>
              </a:ext>
            </a:extLst>
          </p:cNvPr>
          <p:cNvSpPr>
            <a:spLocks noChangeAspect="1"/>
          </p:cNvSpPr>
          <p:nvPr/>
        </p:nvSpPr>
        <p:spPr>
          <a:xfrm>
            <a:off x="11024279" y="568300"/>
            <a:ext cx="511200" cy="511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254000" dist="127000" dir="5400000" algn="ctr" rotWithShape="0">
              <a:srgbClr val="0A1E74">
                <a:alpha val="10000"/>
              </a:srgbClr>
            </a:outerShdw>
          </a:effectLst>
        </p:spPr>
        <p:txBody>
          <a:bodyPr vert="horz" wrap="none" lIns="91440" tIns="45720" rIns="91440" bIns="45720" rtlCol="0" anchor="ctr" anchorCtr="0">
            <a:noAutofit/>
          </a:bodyPr>
          <a:lstStyle/>
          <a:p>
            <a:pPr algn="ctr">
              <a:spcBef>
                <a:spcPts val="1000"/>
              </a:spcBef>
            </a:pPr>
            <a:r>
              <a:rPr lang="en-US" altLang="zh-CN" sz="1400" dirty="0" smtClean="0">
                <a:solidFill>
                  <a:srgbClr val="0A1E74"/>
                </a:solidFill>
                <a:latin typeface="Arial" panose="020B0604020202020204" pitchFamily="34" charset="0"/>
              </a:rPr>
              <a:t>26</a:t>
            </a:r>
            <a:endParaRPr lang="zh-CN" altLang="en-US" sz="1400" dirty="0">
              <a:solidFill>
                <a:srgbClr val="0A1E74"/>
              </a:solidFill>
              <a:latin typeface="Arial" panose="020B060402020202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8302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#64899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VCG41N692855014;#VCG41N626224776;"/>
  <p:tag name="ISLIDE.TEMPLATE" val="https://www.islide.cc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5515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621758;"/>
  <p:tag name="ISLIDE.VECTOR" val="#222613;#748475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PICTURE" val="#VCG41N951921528;"/>
  <p:tag name="ISLIDE.TEMPLATE" val="https://www.islide.cc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EMPLATE" val="https://www.islide.cc;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A1E74"/>
      </a:accent1>
      <a:accent2>
        <a:srgbClr val="95C1F3"/>
      </a:accent2>
      <a:accent3>
        <a:srgbClr val="5BA3EB"/>
      </a:accent3>
      <a:accent4>
        <a:srgbClr val="869AAF"/>
      </a:accent4>
      <a:accent5>
        <a:srgbClr val="B2C1D0"/>
      </a:accent5>
      <a:accent6>
        <a:srgbClr val="6F9FCF"/>
      </a:accent6>
      <a:hlink>
        <a:srgbClr val="4472C4"/>
      </a:hlink>
      <a:folHlink>
        <a:srgbClr val="BFBFBF"/>
      </a:folHlink>
    </a:clrScheme>
    <a:fontScheme name="主题标准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0A1E74"/>
    </a:accent1>
    <a:accent2>
      <a:srgbClr val="95C1F3"/>
    </a:accent2>
    <a:accent3>
      <a:srgbClr val="5BA3EB"/>
    </a:accent3>
    <a:accent4>
      <a:srgbClr val="869AAF"/>
    </a:accent4>
    <a:accent5>
      <a:srgbClr val="B2C1D0"/>
    </a:accent5>
    <a:accent6>
      <a:srgbClr val="6F9FCF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Yao</Template>
  <TotalTime>1029</TotalTime>
  <Words>1623</Words>
  <Application>Microsoft Office PowerPoint</Application>
  <PresentationFormat>自定义</PresentationFormat>
  <Paragraphs>310</Paragraphs>
  <Slides>26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主题1</vt:lpstr>
      <vt:lpstr>忠清北道经济自由区企业介绍 Medical Enterprise Introduction.</vt:lpstr>
      <vt:lpstr>PowerPoint 演示文稿</vt:lpstr>
      <vt:lpstr>EUDIPIA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Noanix</vt:lpstr>
      <vt:lpstr>PowerPoint 演示文稿</vt:lpstr>
      <vt:lpstr>PowerPoint 演示文稿</vt:lpstr>
      <vt:lpstr>PowerPoint 演示文稿</vt:lpstr>
      <vt:lpstr>TEBIOS</vt:lpstr>
      <vt:lpstr>PowerPoint 演示文稿</vt:lpstr>
      <vt:lpstr>PowerPoint 演示文稿</vt:lpstr>
      <vt:lpstr>PowerPoint 演示文稿</vt:lpstr>
      <vt:lpstr>PowerPoint 演示文稿</vt:lpstr>
      <vt:lpstr>DynaMedic</vt:lpstr>
      <vt:lpstr>PowerPoint 演示文稿</vt:lpstr>
      <vt:lpstr>PowerPoint 演示文稿</vt:lpstr>
      <vt:lpstr>核心技术</vt:lpstr>
      <vt:lpstr>G-MEDIENCE</vt:lpstr>
      <vt:lpstr>PowerPoint 演示文稿</vt:lpstr>
      <vt:lpstr>PowerPoint 演示文稿</vt:lpstr>
      <vt:lpstr>PowerPoint 演示文稿</vt:lpstr>
      <vt:lpstr>PowerPoint 演示文稿</vt:lpstr>
    </vt:vector>
  </TitlesOfParts>
  <Manager>iSlide</Manager>
  <Company>iSlide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iSlide PowerPoint  Standard Template</dc:title>
  <dc:creator>Yao</dc:creator>
  <cp:lastModifiedBy>DELL004</cp:lastModifiedBy>
  <cp:revision>81</cp:revision>
  <cp:lastPrinted>2021-08-15T16:00:00Z</cp:lastPrinted>
  <dcterms:created xsi:type="dcterms:W3CDTF">2021-08-15T16:00:00Z</dcterms:created>
  <dcterms:modified xsi:type="dcterms:W3CDTF">2021-10-21T09:21:08Z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EMPLATE">
    <vt:lpwstr>9ff7b96e-9dd9-406e-8bb6-5887c04c7856</vt:lpwstr>
  </property>
</Properties>
</file>